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9" r:id="rId6"/>
    <p:sldId id="264" r:id="rId7"/>
    <p:sldId id="267" r:id="rId8"/>
    <p:sldId id="268" r:id="rId9"/>
    <p:sldId id="261" r:id="rId10"/>
    <p:sldId id="270" r:id="rId11"/>
    <p:sldId id="271" r:id="rId12"/>
    <p:sldId id="272" r:id="rId13"/>
    <p:sldId id="273" r:id="rId14"/>
    <p:sldId id="274" r:id="rId15"/>
    <p:sldId id="26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0349D-2137-4929-9B03-3072390ED4F5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711F-8BA0-48A8-8270-58CF6B429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4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2EBB-4143-45A6-8B02-257681BD04DB}" type="datetime1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92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051-461D-421B-BC93-FBFE9FAA6779}" type="datetime1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09C0-F951-474D-B277-FA59121DF681}" type="datetime1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59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B042-1734-4D7F-A943-9FDF0A03BE08}" type="datetime1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8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8277-8442-4716-BE9F-7A8447178F59}" type="datetime1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95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0C3D-A5E0-4408-8B04-D75CB6EA76C7}" type="datetime1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29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3BDD-560F-480D-8597-8833331A8551}" type="datetime1">
              <a:rPr lang="fr-FR" smtClean="0"/>
              <a:t>03/06/2019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0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4703-9BF0-4DBC-8797-5E043C370C7A}" type="datetime1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22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40B8-63BA-4849-8A43-69DF6420A10A}" type="datetime1">
              <a:rPr lang="fr-FR" smtClean="0"/>
              <a:t>03/06/2019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9552-C148-4403-823E-A6E9C87574FE}" type="datetime1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9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07D7-DC2D-47D1-8FCB-AE8D20D09B01}" type="datetime1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13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7F03-0393-4244-8B28-F81707E24120}" type="datetime1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74AE-F5C7-4331-993D-78972F58B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01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Congrès Saint-Etienne</a:t>
            </a:r>
            <a:br>
              <a:rPr lang="fr-FR" dirty="0" smtClean="0"/>
            </a:br>
            <a:r>
              <a:rPr lang="fr-FR" dirty="0" smtClean="0"/>
              <a:t>12-14 mai 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6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fr-FR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prstClr val="black"/>
                </a:solidFill>
                <a:ea typeface="+mj-ea"/>
                <a:cs typeface="+mj-cs"/>
              </a:rPr>
              <a:t> Et pourtant, de nombreux acteurs se positionnent déjà !</a:t>
            </a:r>
          </a:p>
          <a:p>
            <a:pPr marL="0" indent="0" algn="ctr">
              <a:buNone/>
            </a:pPr>
            <a:endParaRPr lang="fr-FR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fr-FR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9734"/>
            <a:ext cx="8471149" cy="56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fr-FR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35" y="1432211"/>
            <a:ext cx="7246565" cy="54257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3068960"/>
            <a:ext cx="140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CDUS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fr-FR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3068960"/>
            <a:ext cx="1406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Union des professeurs de CPGE scientifiques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18" y="1719424"/>
            <a:ext cx="7633692" cy="45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fr-FR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3068960"/>
            <a:ext cx="140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L’étudiant</a:t>
            </a:r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92705"/>
            <a:ext cx="6781622" cy="49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b="1" i="1" dirty="0" smtClean="0">
                <a:solidFill>
                  <a:prstClr val="black"/>
                </a:solidFill>
                <a:ea typeface="+mj-ea"/>
                <a:cs typeface="+mj-cs"/>
              </a:rPr>
              <a:t>Les questions en suspens</a:t>
            </a:r>
          </a:p>
          <a:p>
            <a:pPr marL="0" indent="0" algn="ctr">
              <a:buNone/>
            </a:pPr>
            <a:endParaRPr lang="fr-FR" b="1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sz="2000" i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fr-FR" sz="2000" i="1" dirty="0" smtClean="0">
                <a:solidFill>
                  <a:prstClr val="black"/>
                </a:solidFill>
                <a:ea typeface="+mj-ea"/>
                <a:cs typeface="+mj-cs"/>
              </a:rPr>
              <a:t>Entre  prescription et recommandation?</a:t>
            </a:r>
          </a:p>
          <a:p>
            <a:pPr marL="0" indent="0" algn="just">
              <a:buNone/>
            </a:pPr>
            <a:endParaRPr lang="fr-FR" sz="2000" i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fr-FR" sz="2000" i="1" dirty="0" smtClean="0">
                <a:solidFill>
                  <a:prstClr val="black"/>
                </a:solidFill>
                <a:ea typeface="+mj-ea"/>
                <a:cs typeface="+mj-cs"/>
              </a:rPr>
              <a:t>Devons-nous recommander la spécialité LLCE?</a:t>
            </a:r>
          </a:p>
          <a:p>
            <a:pPr marL="0" indent="0" algn="just">
              <a:buNone/>
            </a:pPr>
            <a:endParaRPr lang="fr-FR" sz="2000" i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fr-FR" sz="2000" i="1" dirty="0" smtClean="0">
                <a:solidFill>
                  <a:prstClr val="black"/>
                </a:solidFill>
                <a:ea typeface="+mj-ea"/>
                <a:cs typeface="+mj-cs"/>
              </a:rPr>
              <a:t>Si non, quelles spécialités recommander?</a:t>
            </a:r>
            <a:endParaRPr lang="fr-FR" sz="2000" i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Nouveau baccalauréat</a:t>
            </a:r>
            <a:br>
              <a:rPr lang="fr-FR" dirty="0" smtClean="0"/>
            </a:br>
            <a:r>
              <a:rPr lang="fr-FR" dirty="0" smtClean="0"/>
              <a:t>Nouveau lycée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2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 smtClean="0"/>
              <a:t>Deux réformes indissociables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/>
              <a:t>Introduction d’un contrôle continu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Suppression des filières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Tronc commun et spécialités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fr-FR" b="1" dirty="0" smtClean="0">
                <a:solidFill>
                  <a:prstClr val="black"/>
                </a:solidFill>
              </a:rPr>
              <a:t>Tronc commun</a:t>
            </a:r>
          </a:p>
          <a:p>
            <a:pPr marL="0" lvl="0" indent="0" algn="ctr">
              <a:buNone/>
            </a:pPr>
            <a:endParaRPr lang="fr-FR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fr-FR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fr-FR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53" y="2480990"/>
            <a:ext cx="8569473" cy="28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81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fr-FR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fr-FR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fr-FR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fr-FR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67944" y="1482130"/>
            <a:ext cx="4392489" cy="52592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5536" y="342900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>
                <a:solidFill>
                  <a:prstClr val="black"/>
                </a:solidFill>
              </a:rPr>
              <a:t>Les spécialités</a:t>
            </a:r>
          </a:p>
        </p:txBody>
      </p:sp>
    </p:spTree>
    <p:extLst>
      <p:ext uri="{BB962C8B-B14F-4D97-AF65-F5344CB8AC3E}">
        <p14:creationId xmlns:p14="http://schemas.microsoft.com/office/powerpoint/2010/main" val="38144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prstClr val="black"/>
                </a:solidFill>
                <a:ea typeface="+mj-ea"/>
                <a:cs typeface="+mj-cs"/>
              </a:rPr>
              <a:t>La question des langues</a:t>
            </a:r>
          </a:p>
          <a:p>
            <a:pPr marL="0" indent="0" algn="ctr">
              <a:buNone/>
            </a:pPr>
            <a:endParaRPr lang="fr-FR" sz="24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prstClr val="black"/>
                </a:solidFill>
                <a:ea typeface="+mj-ea"/>
                <a:cs typeface="+mj-cs"/>
              </a:rPr>
              <a:t>Langues A et B dans le tronc commun (4h30 hebdomadaires)</a:t>
            </a:r>
          </a:p>
          <a:p>
            <a:pPr marL="0" indent="0">
              <a:buNone/>
            </a:pPr>
            <a:endParaRPr lang="fr-FR" sz="24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prstClr val="black"/>
                </a:solidFill>
                <a:ea typeface="+mj-ea"/>
                <a:cs typeface="+mj-cs"/>
              </a:rPr>
              <a:t>Maintien des sections euro et internationales</a:t>
            </a:r>
          </a:p>
          <a:p>
            <a:pPr marL="0" indent="0">
              <a:buNone/>
            </a:pPr>
            <a:endParaRPr lang="fr-FR" sz="24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prstClr val="black"/>
                </a:solidFill>
                <a:ea typeface="+mj-ea"/>
                <a:cs typeface="+mj-cs"/>
              </a:rPr>
              <a:t>Maintien de la LVC en option</a:t>
            </a:r>
          </a:p>
          <a:p>
            <a:pPr marL="0" indent="0">
              <a:buNone/>
            </a:pPr>
            <a:endParaRPr lang="fr-FR" sz="24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prstClr val="black"/>
                </a:solidFill>
                <a:ea typeface="+mj-ea"/>
                <a:cs typeface="+mj-cs"/>
              </a:rPr>
              <a:t>Création d’une spécialité LLCE (Langues, Littératures et Cultures Étrangères) (4h en 1</a:t>
            </a:r>
            <a:r>
              <a:rPr lang="fr-FR" sz="2400" b="1" baseline="30000" dirty="0" smtClean="0">
                <a:solidFill>
                  <a:prstClr val="black"/>
                </a:solidFill>
                <a:ea typeface="+mj-ea"/>
                <a:cs typeface="+mj-cs"/>
              </a:rPr>
              <a:t>ère</a:t>
            </a:r>
            <a:r>
              <a:rPr lang="fr-FR" sz="2400" b="1" dirty="0" smtClean="0">
                <a:solidFill>
                  <a:prstClr val="black"/>
                </a:solidFill>
                <a:ea typeface="+mj-ea"/>
                <a:cs typeface="+mj-cs"/>
              </a:rPr>
              <a:t> et 6h en terminale</a:t>
            </a:r>
            <a:r>
              <a:rPr lang="fr-FR" sz="2400" b="1" dirty="0" smtClean="0">
                <a:solidFill>
                  <a:prstClr val="black"/>
                </a:solidFill>
                <a:ea typeface="+mj-ea"/>
                <a:cs typeface="+mj-cs"/>
              </a:rPr>
              <a:t>). On ne peut prendre deux fois la spécialité LLCE avec deux langues différentes.</a:t>
            </a:r>
            <a:endParaRPr lang="fr-FR" sz="2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8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prstClr val="black"/>
                </a:solidFill>
                <a:ea typeface="+mj-ea"/>
                <a:cs typeface="+mj-cs"/>
              </a:rPr>
              <a:t>Le tronc commun</a:t>
            </a:r>
          </a:p>
          <a:p>
            <a:pPr marL="0" indent="0" algn="ctr">
              <a:buNone/>
            </a:pPr>
            <a:endParaRPr lang="fr-FR" sz="16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9285084" cy="16703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776040"/>
            <a:ext cx="6324729" cy="31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prstClr val="black"/>
                </a:solidFill>
                <a:ea typeface="+mj-ea"/>
                <a:cs typeface="+mj-cs"/>
              </a:rPr>
              <a:t>La spécialité: une dimension littéraire affirmée</a:t>
            </a:r>
          </a:p>
          <a:p>
            <a:pPr marL="0" indent="0" algn="ctr">
              <a:buNone/>
            </a:pPr>
            <a:endParaRPr lang="fr-FR" sz="20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2420888"/>
            <a:ext cx="6912768" cy="12241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05064"/>
            <a:ext cx="6742767" cy="13200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6016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conseil des programmes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5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err="1" smtClean="0">
                <a:solidFill>
                  <a:prstClr val="black"/>
                </a:solidFill>
                <a:ea typeface="+mj-ea"/>
                <a:cs typeface="+mj-cs"/>
              </a:rPr>
              <a:t>Parcoursup</a:t>
            </a:r>
            <a:r>
              <a:rPr lang="fr-FR" dirty="0" smtClean="0">
                <a:solidFill>
                  <a:prstClr val="black"/>
                </a:solidFill>
                <a:ea typeface="+mj-ea"/>
                <a:cs typeface="+mj-cs"/>
              </a:rPr>
              <a:t> et les spécialités</a:t>
            </a:r>
          </a:p>
          <a:p>
            <a:pPr marL="0" indent="0" algn="ctr">
              <a:buNone/>
            </a:pP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dirty="0"/>
              <a:t>« l’enseignement supérieur n’était pas prescripteur pour le choix des spécialités </a:t>
            </a:r>
            <a:r>
              <a:rPr lang="fr-FR" dirty="0" smtClean="0"/>
              <a:t>»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prstClr val="black"/>
                </a:solidFill>
                <a:ea typeface="+mj-ea"/>
                <a:cs typeface="+mj-cs"/>
              </a:rPr>
              <a:t>(MEN)</a:t>
            </a:r>
          </a:p>
          <a:p>
            <a:pPr marL="0" indent="0">
              <a:buNone/>
            </a:pPr>
            <a:endParaRPr lang="fr-FR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81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148</Words>
  <Application>Microsoft Office PowerPoint</Application>
  <PresentationFormat>Affichage à l'écran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Congrès Saint-Etienne 12-14 mai 2019</vt:lpstr>
      <vt:lpstr> Nouveau baccalauréat Nouveau lycée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FOURCHES</dc:creator>
  <cp:lastModifiedBy>Marc FOURCHES</cp:lastModifiedBy>
  <cp:revision>24</cp:revision>
  <dcterms:created xsi:type="dcterms:W3CDTF">2015-05-26T12:32:14Z</dcterms:created>
  <dcterms:modified xsi:type="dcterms:W3CDTF">2019-06-03T08:53:51Z</dcterms:modified>
</cp:coreProperties>
</file>