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4" r:id="rId2"/>
    <p:sldId id="1022" r:id="rId3"/>
    <p:sldId id="1023" r:id="rId4"/>
    <p:sldId id="1025" r:id="rId5"/>
    <p:sldId id="1024" r:id="rId6"/>
    <p:sldId id="1026" r:id="rId7"/>
    <p:sldId id="1027" r:id="rId8"/>
    <p:sldId id="1028" r:id="rId9"/>
    <p:sldId id="1029" r:id="rId10"/>
    <p:sldId id="1021" r:id="rId11"/>
    <p:sldId id="1030" r:id="rId12"/>
    <p:sldId id="1031" r:id="rId13"/>
    <p:sldId id="103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3"/>
    <p:restoredTop sz="92477"/>
  </p:normalViewPr>
  <p:slideViewPr>
    <p:cSldViewPr snapToGrid="0" snapToObjects="1">
      <p:cViewPr varScale="1">
        <p:scale>
          <a:sx n="129" d="100"/>
          <a:sy n="129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BE79-3F3E-454F-B976-80CB5050C2F9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EA63-DB1C-FE4A-B09E-B467DD592C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30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2400" y="509588"/>
            <a:ext cx="4521200" cy="2543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CC1404-80DD-4791-84D0-85F56BF82402}" type="slidenum">
              <a:rPr lang="fr-FR">
                <a:cs typeface="Arial" charset="0"/>
              </a:rPr>
              <a:pPr/>
              <a:t>1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6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2400" y="509588"/>
            <a:ext cx="4521200" cy="25431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98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6502-C7A7-5946-B86D-4EF2C06B603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8EE1D-8EDB-074F-82E7-303985F80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6C7946-D407-054E-BD0F-DB1EF20F6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D44C4-110C-0141-8DA1-8A190599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2446D-B0A2-8445-A311-D898085D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C6EF4-E814-054B-96D3-5BD87A3A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9E6C5-F827-B243-8F39-B4AFC7A5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B0790E-F5FB-0444-8CB0-B8134C960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B4FFA-A8CF-7A47-8835-55749712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2F2CF3-E19F-D242-8415-8609FB58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015AC-566E-CB44-90FB-39705C98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16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C9B5B6-7DD0-EF42-B8CC-FE5BAAF92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D92487-F317-624E-B905-CCDFFD434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C05C9-936F-BB41-ADC7-DD7BE97D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6476E1-BD0E-5842-86F7-24E9EA9D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650697-133D-AC44-8010-1917B804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12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53A3-0CDE-864F-B4F0-2FE121E8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7C389-DDE4-9E4B-8DE7-4541E375F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23570-7E4C-D94B-B220-2B426F7F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9F460-ED3A-974C-9F36-689104C9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FCCC8B-D21E-3541-87DA-3602AC0D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2A3B8-4D96-8F4E-8F0E-3C0CD933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2D01F-45F5-574E-8F97-78B5BC42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80879-E50D-E84A-BCA0-DD3B6785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7905C6-4B58-8541-B2F7-C8F262A3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51DAA0-F952-BA4A-B3A9-E9B552E1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2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CF488-7DDA-8047-818F-47F0F7C3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63C9F-91B8-A849-8E53-BC20F4F77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A2E12A-39D0-194F-A00B-98102DDA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176FB7-005D-9F4B-BE2B-A3AE6774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45225B-3010-F741-BA60-69F6195D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D3B20B-4ABE-A946-9B55-1CB9597F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ED206-8AAF-CC4A-912C-0BF0FFD7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213AF4-98CA-5D42-AE72-1A5F46C07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D65A8B-4E12-6E4B-A045-1DBFB6E2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48EC63-8D5C-8047-AB63-AB03D7676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8F28BF-37B3-D645-A0D6-E5AC6C872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08FDEE-FF60-9247-954A-3CE6F06C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AF869B-A1E1-1741-8CC0-BE1BB8D1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AEA7569-8036-164B-82C0-7E79E818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985A7-B4DE-AE42-B4FD-B24AA195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5861D4-A3D4-6E45-87DC-0D7EFC45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2DDFE6-7CA7-A74E-86CB-9DEBA5A6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EC11F1-6AF2-6448-821C-BC485227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6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6A9B54-C2D9-8B45-BF8C-78FABE0D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5E69C7-97E3-604C-916A-42F3D4F7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05BB0B-0986-594E-B501-70BB72D5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9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440EC-E1D9-FD4F-B2E4-8A5B0458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7F842-0691-7943-830D-75984CD4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92F7F7-81C6-E84A-A710-FFBF8CF1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B19850-0DB4-FC43-80F0-7E8BF34B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DE2E3-A5D4-F44B-807E-3FAF974B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0BEA0C-B645-7F4B-9915-54DFC46A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5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B5E36-4018-854B-ABCE-2534CBE1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1929AA-FD0F-654A-878C-58F1AF6F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B9DA0A-FF81-1343-9E46-54F9CC20C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F8C49E-E5A3-5A4E-8846-3E7BEC6F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773339-0701-1540-B114-DFB84075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37A652-039B-8D4E-8E35-A6DD1763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76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B832B1-5A8E-D342-9713-C16CE415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8E0ADE-C97A-D740-B81A-834A079D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01211F-F33C-6F48-ABEE-1B067D62E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BBE2-173D-564C-A277-260A1F44F923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BE3A7A-E84F-C749-A23C-D93D4C689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03C941-489D-FF42-B43F-479C09B21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69ED-8A8E-AF40-A117-0396B19C4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30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users\Mes images\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887" y="12357"/>
            <a:ext cx="4560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73776" y="2888273"/>
            <a:ext cx="5543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7B1E"/>
                </a:solidFill>
                <a:latin typeface="Calibri"/>
              </a:rPr>
              <a:t>Direction de la Formation et de l’Insertion Professionnelle </a:t>
            </a:r>
          </a:p>
          <a:p>
            <a:pPr algn="ctr"/>
            <a:r>
              <a:rPr lang="fr-FR" sz="3200" b="1" dirty="0">
                <a:solidFill>
                  <a:srgbClr val="FF7B1E"/>
                </a:solidFill>
                <a:latin typeface="Calibri"/>
              </a:rPr>
              <a:t>(DFIP)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63" y="204968"/>
            <a:ext cx="2832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-177800" y="216468"/>
            <a:ext cx="12369800" cy="13795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spcBef>
                <a:spcPct val="0"/>
              </a:spcBef>
            </a:pPr>
            <a:r>
              <a:rPr lang="fr-FR" sz="3200" b="1" i="1" dirty="0">
                <a:solidFill>
                  <a:srgbClr val="ED6607"/>
                </a:solidFill>
              </a:rPr>
              <a:t>Focus sur les grandes actions 2018-2019</a:t>
            </a:r>
          </a:p>
          <a:p>
            <a:pPr lvl="1">
              <a:spcBef>
                <a:spcPct val="0"/>
              </a:spcBef>
            </a:pPr>
            <a:endParaRPr lang="fr-FR" sz="3200" b="1" i="1" dirty="0">
              <a:solidFill>
                <a:srgbClr val="ED6607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72" y="6032500"/>
            <a:ext cx="1686421" cy="8545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D3C41DD-24A0-E847-8BD7-35F75B9EBA29}"/>
              </a:ext>
            </a:extLst>
          </p:cNvPr>
          <p:cNvSpPr txBox="1"/>
          <p:nvPr/>
        </p:nvSpPr>
        <p:spPr>
          <a:xfrm>
            <a:off x="431800" y="2272892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Les sujets évoqués : </a:t>
            </a:r>
          </a:p>
          <a:p>
            <a:endParaRPr lang="fr-FR" dirty="0"/>
          </a:p>
          <a:p>
            <a:r>
              <a:rPr lang="fr-FR" dirty="0"/>
              <a:t>Relation entreprises / partenaires socio-économiques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Ateliers d’accompagnement à l’insertion professionnelle (facultatifs en L3, obligatoires en M1 et M2)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Réseau </a:t>
            </a:r>
            <a:r>
              <a:rPr lang="fr-FR" dirty="0" err="1"/>
              <a:t>alumni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Evénements Insertion professionnelle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Diffusion des offres, de fiches métiers, de ressources numériques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EEFEAA-5AB2-C443-8D87-AA02101C6CA7}"/>
              </a:ext>
            </a:extLst>
          </p:cNvPr>
          <p:cNvSpPr txBox="1"/>
          <p:nvPr/>
        </p:nvSpPr>
        <p:spPr>
          <a:xfrm>
            <a:off x="3388149" y="981710"/>
            <a:ext cx="7842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Point de départ  : </a:t>
            </a:r>
            <a:r>
              <a:rPr lang="fr-FR" sz="2000" b="1" dirty="0" err="1"/>
              <a:t>worldcafé</a:t>
            </a:r>
            <a:r>
              <a:rPr lang="fr-FR" sz="2000" b="1" dirty="0"/>
              <a:t> de l’Insertion professionnelle en mars 2018 </a:t>
            </a:r>
          </a:p>
          <a:p>
            <a:endParaRPr lang="fr-FR" sz="20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7ADD402-B2F5-5C4A-8FB7-1360D59A1FD2}"/>
              </a:ext>
            </a:extLst>
          </p:cNvPr>
          <p:cNvSpPr txBox="1"/>
          <p:nvPr/>
        </p:nvSpPr>
        <p:spPr>
          <a:xfrm>
            <a:off x="5553204" y="2272892"/>
            <a:ext cx="60926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2060"/>
                </a:solidFill>
              </a:rPr>
              <a:t>Les actions mises en œuvre </a:t>
            </a:r>
          </a:p>
          <a:p>
            <a:endParaRPr lang="fr-FR" dirty="0"/>
          </a:p>
          <a:p>
            <a:r>
              <a:rPr lang="fr-FR" dirty="0"/>
              <a:t>Réseau interne avec partage de bonnes pratiques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Des ateliers plus dynamiques, adaptés à la demande des composantes, possibilité de choix à la carte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Formation pour animer une page Ecole </a:t>
            </a:r>
            <a:r>
              <a:rPr lang="fr-FR" dirty="0" err="1"/>
              <a:t>Linkedin</a:t>
            </a:r>
            <a:r>
              <a:rPr lang="fr-FR" dirty="0"/>
              <a:t>, soirée anciens </a:t>
            </a:r>
          </a:p>
          <a:p>
            <a:endParaRPr lang="fr-FR" dirty="0"/>
          </a:p>
          <a:p>
            <a:r>
              <a:rPr lang="fr-FR" dirty="0"/>
              <a:t>Les RDV Pro de la Fondation UJM </a:t>
            </a:r>
          </a:p>
          <a:p>
            <a:endParaRPr lang="fr-FR" dirty="0"/>
          </a:p>
          <a:p>
            <a:r>
              <a:rPr lang="fr-FR" dirty="0"/>
              <a:t>Le </a:t>
            </a:r>
            <a:r>
              <a:rPr lang="fr-FR" dirty="0" err="1"/>
              <a:t>Career</a:t>
            </a:r>
            <a:r>
              <a:rPr lang="fr-FR" dirty="0"/>
              <a:t> Center UJM par Job Teaser (diffusion des offres, de fiches métiers, de ressources numériques)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8D07041-D2B8-E84B-913E-61B2B67C4CBF}"/>
              </a:ext>
            </a:extLst>
          </p:cNvPr>
          <p:cNvCxnSpPr/>
          <p:nvPr/>
        </p:nvCxnSpPr>
        <p:spPr>
          <a:xfrm>
            <a:off x="4394200" y="3873500"/>
            <a:ext cx="762000" cy="0"/>
          </a:xfrm>
          <a:prstGeom prst="line">
            <a:avLst/>
          </a:prstGeom>
          <a:ln w="57150">
            <a:solidFill>
              <a:srgbClr val="ED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0E81A17-AAF2-7E4D-BB0C-E75AAF9E90A9}"/>
              </a:ext>
            </a:extLst>
          </p:cNvPr>
          <p:cNvCxnSpPr/>
          <p:nvPr/>
        </p:nvCxnSpPr>
        <p:spPr>
          <a:xfrm>
            <a:off x="4394200" y="3009900"/>
            <a:ext cx="762000" cy="0"/>
          </a:xfrm>
          <a:prstGeom prst="line">
            <a:avLst/>
          </a:prstGeom>
          <a:ln w="57150">
            <a:solidFill>
              <a:srgbClr val="ED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AEF0DD7-429C-294C-B70E-E84748A54DAB}"/>
              </a:ext>
            </a:extLst>
          </p:cNvPr>
          <p:cNvCxnSpPr/>
          <p:nvPr/>
        </p:nvCxnSpPr>
        <p:spPr>
          <a:xfrm>
            <a:off x="4394200" y="4914900"/>
            <a:ext cx="762000" cy="0"/>
          </a:xfrm>
          <a:prstGeom prst="line">
            <a:avLst/>
          </a:prstGeom>
          <a:ln w="57150">
            <a:solidFill>
              <a:srgbClr val="ED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FE1940-D26B-234C-8895-B0F8D9A85321}"/>
              </a:ext>
            </a:extLst>
          </p:cNvPr>
          <p:cNvCxnSpPr/>
          <p:nvPr/>
        </p:nvCxnSpPr>
        <p:spPr>
          <a:xfrm>
            <a:off x="4406900" y="5461000"/>
            <a:ext cx="762000" cy="0"/>
          </a:xfrm>
          <a:prstGeom prst="line">
            <a:avLst/>
          </a:prstGeom>
          <a:ln w="57150">
            <a:solidFill>
              <a:srgbClr val="ED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B0857E9-B117-B645-A777-7661DFE606B9}"/>
              </a:ext>
            </a:extLst>
          </p:cNvPr>
          <p:cNvCxnSpPr/>
          <p:nvPr/>
        </p:nvCxnSpPr>
        <p:spPr>
          <a:xfrm>
            <a:off x="4445000" y="6032500"/>
            <a:ext cx="762000" cy="0"/>
          </a:xfrm>
          <a:prstGeom prst="line">
            <a:avLst/>
          </a:prstGeom>
          <a:ln w="57150">
            <a:solidFill>
              <a:srgbClr val="ED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4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14F29-321A-FA4C-8F49-50C2D5311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287" y="2345936"/>
            <a:ext cx="3967795" cy="2387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RDV Pro Alternance</a:t>
            </a:r>
            <a:b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RDV Pro </a:t>
            </a:r>
            <a:r>
              <a:rPr lang="fr-FR" sz="18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Alumni</a:t>
            </a:r>
            <a:b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RDV Pro Métiers</a:t>
            </a:r>
            <a:b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RDV Pro Stages</a:t>
            </a:r>
            <a:b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RDV Pro Emploi</a:t>
            </a:r>
            <a:b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Les RDV Pro Coaching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D2E58-E845-6C45-B7B2-3393736A6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1217031"/>
            <a:ext cx="2996224" cy="29962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F55334-DFCD-DA45-8FF7-0E1E830FB525}"/>
              </a:ext>
            </a:extLst>
          </p:cNvPr>
          <p:cNvSpPr txBox="1"/>
          <p:nvPr/>
        </p:nvSpPr>
        <p:spPr>
          <a:xfrm>
            <a:off x="1128875" y="5481429"/>
            <a:ext cx="500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Faire connaître nos domaines de formation grâce à une communication élargie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95A968-3CBC-4347-A3F2-1145757A8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42" y="5663046"/>
            <a:ext cx="1948065" cy="9871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837FD2B-2383-5B46-A74F-57F3BE7B6BA8}"/>
              </a:ext>
            </a:extLst>
          </p:cNvPr>
          <p:cNvSpPr txBox="1"/>
          <p:nvPr/>
        </p:nvSpPr>
        <p:spPr>
          <a:xfrm>
            <a:off x="6946900" y="1929635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2000" b="1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Bilan 2018</a:t>
            </a:r>
            <a:r>
              <a:rPr lang="fr" sz="2000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endParaRPr lang="fr" sz="2000" dirty="0">
              <a:solidFill>
                <a:schemeClr val="dk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" sz="2000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 événements en 4 mois - 246 entreprises présentes - 1734 étudiants </a:t>
            </a:r>
          </a:p>
          <a:p>
            <a:r>
              <a:rPr lang="fr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" i="1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ancienne version job </a:t>
            </a:r>
            <a:r>
              <a:rPr lang="fr" i="1" dirty="0" err="1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dating</a:t>
            </a:r>
            <a:r>
              <a:rPr lang="fr" i="1" dirty="0">
                <a:solidFill>
                  <a:schemeClr val="dk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2017 : 40 entreprises – 215 étudiants)</a:t>
            </a:r>
          </a:p>
          <a:p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E7B1E1-30E0-F445-A108-7317A7AF825B}"/>
              </a:ext>
            </a:extLst>
          </p:cNvPr>
          <p:cNvSpPr txBox="1"/>
          <p:nvPr/>
        </p:nvSpPr>
        <p:spPr>
          <a:xfrm>
            <a:off x="369277" y="590519"/>
            <a:ext cx="989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A52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RDV PRO : booster la relation entre le monde socio-économique et les étudiants</a:t>
            </a:r>
            <a:endParaRPr lang="fr-FR" dirty="0"/>
          </a:p>
        </p:txBody>
      </p:sp>
      <p:pic>
        <p:nvPicPr>
          <p:cNvPr id="9" name="Espace réservé pour une image  4">
            <a:extLst>
              <a:ext uri="{FF2B5EF4-FFF2-40B4-BE49-F238E27FC236}">
                <a16:creationId xmlns:a16="http://schemas.microsoft.com/office/drawing/2014/main" id="{831CE60A-0E3D-0142-9741-FCC56D10A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7025" y="4312676"/>
            <a:ext cx="3350066" cy="2337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81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7413681-FD1B-C04A-826F-AEBDC9308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B086BE1-0EA7-CC46-B076-19D64A37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6"/>
            <a:ext cx="12192000" cy="5994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D2370C-B173-174D-8514-09957658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680524"/>
            <a:ext cx="10236200" cy="327127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161FE5-2561-4F45-9F4A-05A16B5E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3871721"/>
            <a:ext cx="9918700" cy="29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7413681-FD1B-C04A-826F-AEBDC9308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B086BE1-0EA7-CC46-B076-19D64A37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6"/>
            <a:ext cx="12192000" cy="5994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B71E1A-5839-4C46-8F10-C8D69B2E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616818"/>
            <a:ext cx="9982200" cy="30824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81EEE4-4092-4A46-82A5-91861C6F9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655"/>
          <a:stretch/>
        </p:blipFill>
        <p:spPr>
          <a:xfrm>
            <a:off x="1422400" y="3509963"/>
            <a:ext cx="3251200" cy="32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A5B2B0-D493-5240-84AC-3D7A04563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4"/>
          <a:stretch/>
        </p:blipFill>
        <p:spPr>
          <a:xfrm>
            <a:off x="238991" y="103910"/>
            <a:ext cx="11720945" cy="6754090"/>
          </a:xfrm>
        </p:spPr>
      </p:pic>
    </p:spTree>
    <p:extLst>
      <p:ext uri="{BB962C8B-B14F-4D97-AF65-F5344CB8AC3E}">
        <p14:creationId xmlns:p14="http://schemas.microsoft.com/office/powerpoint/2010/main" val="128455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D4DECD-FD55-C140-AE43-983397CA5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2" y="233528"/>
            <a:ext cx="4864677" cy="6302354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2E8790-5B34-734A-8263-8E3FD762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42" y="5663046"/>
            <a:ext cx="1948065" cy="9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A5B2B0-D493-5240-84AC-3D7A04563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4"/>
          <a:stretch/>
        </p:blipFill>
        <p:spPr>
          <a:xfrm>
            <a:off x="238991" y="103910"/>
            <a:ext cx="11720945" cy="6754090"/>
          </a:xfrm>
        </p:spPr>
      </p:pic>
    </p:spTree>
    <p:extLst>
      <p:ext uri="{BB962C8B-B14F-4D97-AF65-F5344CB8AC3E}">
        <p14:creationId xmlns:p14="http://schemas.microsoft.com/office/powerpoint/2010/main" val="83704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6FB8EC-0F0D-AB49-B05D-0F4BE138C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157"/>
          <a:stretch/>
        </p:blipFill>
        <p:spPr>
          <a:xfrm>
            <a:off x="220507" y="219651"/>
            <a:ext cx="5317378" cy="450821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EB7682-FEFF-774F-940D-3928FABC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85" y="1356012"/>
            <a:ext cx="5815915" cy="5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4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A5B2B0-D493-5240-84AC-3D7A04563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4"/>
          <a:stretch/>
        </p:blipFill>
        <p:spPr>
          <a:xfrm>
            <a:off x="238991" y="103910"/>
            <a:ext cx="11720945" cy="6754090"/>
          </a:xfrm>
        </p:spPr>
      </p:pic>
    </p:spTree>
    <p:extLst>
      <p:ext uri="{BB962C8B-B14F-4D97-AF65-F5344CB8AC3E}">
        <p14:creationId xmlns:p14="http://schemas.microsoft.com/office/powerpoint/2010/main" val="334205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00ECA-75BF-3A4C-BB30-40B3F896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E2A5DF-F2FC-A24C-87FC-B7484DDE6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734"/>
          <a:stretch/>
        </p:blipFill>
        <p:spPr>
          <a:xfrm>
            <a:off x="613658" y="578197"/>
            <a:ext cx="5482342" cy="467960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EDE024-A918-1D4B-B86A-24041901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78197"/>
            <a:ext cx="6061539" cy="57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A5B2B0-D493-5240-84AC-3D7A04563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4"/>
          <a:stretch/>
        </p:blipFill>
        <p:spPr>
          <a:xfrm>
            <a:off x="238991" y="103910"/>
            <a:ext cx="11720945" cy="6754090"/>
          </a:xfrm>
        </p:spPr>
      </p:pic>
    </p:spTree>
    <p:extLst>
      <p:ext uri="{BB962C8B-B14F-4D97-AF65-F5344CB8AC3E}">
        <p14:creationId xmlns:p14="http://schemas.microsoft.com/office/powerpoint/2010/main" val="13465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DD67AD-79A1-9949-ADC8-D9FC03E38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37"/>
          <a:stretch/>
        </p:blipFill>
        <p:spPr>
          <a:xfrm>
            <a:off x="641350" y="0"/>
            <a:ext cx="5454650" cy="6858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D37893-B86A-D942-9352-E1B91323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42" y="5663046"/>
            <a:ext cx="1948065" cy="9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4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191</Words>
  <Application>Microsoft Macintosh PowerPoint</Application>
  <PresentationFormat>Grand écran</PresentationFormat>
  <Paragraphs>37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Les RDV Pro Alternance Les RDV Pro Alumni Les RDV Pro Métiers Les RDV Pro Stages Les RDV Pro Emploi Les RDV Pro Coaching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</cp:revision>
  <dcterms:created xsi:type="dcterms:W3CDTF">2019-06-12T17:57:38Z</dcterms:created>
  <dcterms:modified xsi:type="dcterms:W3CDTF">2019-06-12T20:21:20Z</dcterms:modified>
</cp:coreProperties>
</file>