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3" r:id="rId1"/>
  </p:sldMasterIdLst>
  <p:notesMasterIdLst>
    <p:notesMasterId r:id="rId31"/>
  </p:notesMasterIdLst>
  <p:handoutMasterIdLst>
    <p:handoutMasterId r:id="rId32"/>
  </p:handoutMasterIdLst>
  <p:sldIdLst>
    <p:sldId id="262" r:id="rId2"/>
    <p:sldId id="256" r:id="rId3"/>
    <p:sldId id="301" r:id="rId4"/>
    <p:sldId id="260" r:id="rId5"/>
    <p:sldId id="266" r:id="rId6"/>
    <p:sldId id="261" r:id="rId7"/>
    <p:sldId id="267" r:id="rId8"/>
    <p:sldId id="297" r:id="rId9"/>
    <p:sldId id="298" r:id="rId10"/>
    <p:sldId id="299" r:id="rId11"/>
    <p:sldId id="300" r:id="rId12"/>
    <p:sldId id="317" r:id="rId13"/>
    <p:sldId id="302" r:id="rId14"/>
    <p:sldId id="303" r:id="rId15"/>
    <p:sldId id="320" r:id="rId16"/>
    <p:sldId id="268" r:id="rId17"/>
    <p:sldId id="269" r:id="rId18"/>
    <p:sldId id="272" r:id="rId19"/>
    <p:sldId id="293" r:id="rId20"/>
    <p:sldId id="273" r:id="rId21"/>
    <p:sldId id="274" r:id="rId22"/>
    <p:sldId id="295" r:id="rId23"/>
    <p:sldId id="296" r:id="rId24"/>
    <p:sldId id="305" r:id="rId25"/>
    <p:sldId id="306" r:id="rId26"/>
    <p:sldId id="314" r:id="rId27"/>
    <p:sldId id="321" r:id="rId28"/>
    <p:sldId id="322" r:id="rId29"/>
    <p:sldId id="32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1"/>
    <p:restoredTop sz="92683"/>
  </p:normalViewPr>
  <p:slideViewPr>
    <p:cSldViewPr snapToGrid="0" snapToObjects="1">
      <p:cViewPr varScale="1">
        <p:scale>
          <a:sx n="67" d="100"/>
          <a:sy n="67" d="100"/>
        </p:scale>
        <p:origin x="-120" y="-1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35646D1C-B2A3-694E-A15E-D7BE6DFD9D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E-BOOK CHAPTER 7</a:t>
            </a:r>
          </a:p>
        </p:txBody>
      </p:sp>
      <p:sp>
        <p:nvSpPr>
          <p:cNvPr id="3" name="Date Placeholder 2">
            <a:extLst>
              <a:ext uri="{FF2B5EF4-FFF2-40B4-BE49-F238E27FC236}">
                <a16:creationId xmlns="" xmlns:a16="http://schemas.microsoft.com/office/drawing/2014/main" id="{EAA49602-14F1-0F43-8DA1-48ACF4C055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ENHANCING CONSUMER AWARENESS</a:t>
            </a:r>
          </a:p>
        </p:txBody>
      </p:sp>
      <p:sp>
        <p:nvSpPr>
          <p:cNvPr id="4" name="Footer Placeholder 3">
            <a:extLst>
              <a:ext uri="{FF2B5EF4-FFF2-40B4-BE49-F238E27FC236}">
                <a16:creationId xmlns="" xmlns:a16="http://schemas.microsoft.com/office/drawing/2014/main" id="{B3B36EF8-DA8F-064C-B13E-548F2D9452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A6A00F46-0893-FD43-A770-E928C36B27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639C9F-7788-9640-B282-AC775696EA5B}" type="slidenum">
              <a:rPr lang="en-US" smtClean="0"/>
              <a:pPr/>
              <a:t>‹#›</a:t>
            </a:fld>
            <a:endParaRPr lang="en-US"/>
          </a:p>
        </p:txBody>
      </p:sp>
    </p:spTree>
    <p:extLst>
      <p:ext uri="{BB962C8B-B14F-4D97-AF65-F5344CB8AC3E}">
        <p14:creationId xmlns="" xmlns:p14="http://schemas.microsoft.com/office/powerpoint/2010/main" val="14229120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E-BOOK CHAPTER 7</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ENHANCING CONSUMER AWARENESS</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B25C7-D192-FA49-8AD3-C194B0B6F1FC}" type="slidenum">
              <a:rPr lang="en-US" smtClean="0"/>
              <a:pPr/>
              <a:t>‹#›</a:t>
            </a:fld>
            <a:endParaRPr lang="en-US"/>
          </a:p>
        </p:txBody>
      </p:sp>
    </p:spTree>
    <p:extLst>
      <p:ext uri="{BB962C8B-B14F-4D97-AF65-F5344CB8AC3E}">
        <p14:creationId xmlns="" xmlns:p14="http://schemas.microsoft.com/office/powerpoint/2010/main" val="148198769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B716C228-1770-0048-84FC-51F422FEE6A3}"/>
              </a:ext>
            </a:extLst>
          </p:cNvPr>
          <p:cNvSpPr>
            <a:spLocks noGrp="1"/>
          </p:cNvSpPr>
          <p:nvPr>
            <p:ph type="subTitle" idx="1" hasCustomPrompt="1"/>
          </p:nvPr>
        </p:nvSpPr>
        <p:spPr>
          <a:xfrm>
            <a:off x="1524000" y="3726733"/>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LEARNING RESOURCE  KIT </a:t>
            </a:r>
          </a:p>
          <a:p>
            <a:r>
              <a:rPr lang="en-US" dirty="0"/>
              <a:t>MATERIAL &amp; QUESTIONS FOR STUDENTS</a:t>
            </a:r>
          </a:p>
        </p:txBody>
      </p:sp>
      <p:sp>
        <p:nvSpPr>
          <p:cNvPr id="4" name="Date Placeholder 3">
            <a:extLst>
              <a:ext uri="{FF2B5EF4-FFF2-40B4-BE49-F238E27FC236}">
                <a16:creationId xmlns="" xmlns:a16="http://schemas.microsoft.com/office/drawing/2014/main" id="{B478C366-83B6-0B4D-944E-DCA51F3B306F}"/>
              </a:ext>
            </a:extLst>
          </p:cNvPr>
          <p:cNvSpPr>
            <a:spLocks noGrp="1"/>
          </p:cNvSpPr>
          <p:nvPr>
            <p:ph type="dt" sz="half" idx="10"/>
          </p:nvPr>
        </p:nvSpPr>
        <p:spPr/>
        <p:txBody>
          <a:bodyPr/>
          <a:lstStyle>
            <a:lvl1pPr>
              <a:defRPr>
                <a:solidFill>
                  <a:schemeClr val="accent1">
                    <a:lumMod val="75000"/>
                  </a:schemeClr>
                </a:solidFill>
              </a:defRPr>
            </a:lvl1pPr>
          </a:lstStyle>
          <a:p>
            <a:r>
              <a:rPr lang="en-US" dirty="0"/>
              <a:t>ENHANCING CONSUMER AWARENESS</a:t>
            </a:r>
          </a:p>
        </p:txBody>
      </p:sp>
      <p:sp>
        <p:nvSpPr>
          <p:cNvPr id="5" name="Footer Placeholder 4">
            <a:extLst>
              <a:ext uri="{FF2B5EF4-FFF2-40B4-BE49-F238E27FC236}">
                <a16:creationId xmlns="" xmlns:a16="http://schemas.microsoft.com/office/drawing/2014/main" id="{0AE22C9F-15DF-FE44-BA56-6A23D4AFA9FC}"/>
              </a:ext>
            </a:extLst>
          </p:cNvPr>
          <p:cNvSpPr>
            <a:spLocks noGrp="1"/>
          </p:cNvSpPr>
          <p:nvPr>
            <p:ph type="ftr" sz="quarter" idx="11"/>
          </p:nvPr>
        </p:nvSpPr>
        <p:spPr/>
        <p:txBody>
          <a:bodyPr/>
          <a:lstStyle>
            <a:lvl1pPr>
              <a:defRPr>
                <a:solidFill>
                  <a:schemeClr val="accent1">
                    <a:lumMod val="75000"/>
                  </a:schemeClr>
                </a:solidFill>
              </a:defRPr>
            </a:lvl1pPr>
          </a:lstStyle>
          <a:p>
            <a:r>
              <a:rPr lang="en-US" dirty="0"/>
              <a:t>E-BOOK CHAPTER 7</a:t>
            </a:r>
          </a:p>
        </p:txBody>
      </p:sp>
      <p:sp>
        <p:nvSpPr>
          <p:cNvPr id="6" name="Slide Number Placeholder 5">
            <a:extLst>
              <a:ext uri="{FF2B5EF4-FFF2-40B4-BE49-F238E27FC236}">
                <a16:creationId xmlns="" xmlns:a16="http://schemas.microsoft.com/office/drawing/2014/main" id="{F6ED176D-3E82-F944-B00B-5C8DFE3FE9AE}"/>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dirty="0"/>
          </a:p>
        </p:txBody>
      </p:sp>
      <p:pic>
        <p:nvPicPr>
          <p:cNvPr id="7" name="Picture 4">
            <a:extLst>
              <a:ext uri="{FF2B5EF4-FFF2-40B4-BE49-F238E27FC236}">
                <a16:creationId xmlns="" xmlns:a16="http://schemas.microsoft.com/office/drawing/2014/main" id="{F023E755-BB47-1C4D-B164-89A0BA9EBDD0}"/>
              </a:ext>
            </a:extLst>
          </p:cNvPr>
          <p:cNvPicPr>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1870364" y="793750"/>
            <a:ext cx="7920038" cy="2808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6100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2C4A99D4-E225-234E-8E19-3E3EC29FE2F1}"/>
              </a:ext>
            </a:extLst>
          </p:cNvPr>
          <p:cNvSpPr>
            <a:spLocks noGrp="1"/>
          </p:cNvSpPr>
          <p:nvPr>
            <p:ph type="dt" sz="half" idx="10"/>
          </p:nvPr>
        </p:nvSpPr>
        <p:spPr>
          <a:xfrm>
            <a:off x="810491" y="6259368"/>
            <a:ext cx="2743200" cy="365125"/>
          </a:xfrm>
        </p:spPr>
        <p:txBody>
          <a:bodyPr/>
          <a:lstStyle>
            <a:lvl1pPr>
              <a:defRPr>
                <a:solidFill>
                  <a:schemeClr val="accent1"/>
                </a:solidFill>
              </a:defRPr>
            </a:lvl1pPr>
          </a:lstStyle>
          <a:p>
            <a:r>
              <a:rPr lang="en-US"/>
              <a:t>ENHANCING CONSUMER AWARENESS</a:t>
            </a:r>
            <a:endParaRPr lang="en-US" dirty="0"/>
          </a:p>
        </p:txBody>
      </p:sp>
      <p:sp>
        <p:nvSpPr>
          <p:cNvPr id="5" name="Footer Placeholder 4">
            <a:extLst>
              <a:ext uri="{FF2B5EF4-FFF2-40B4-BE49-F238E27FC236}">
                <a16:creationId xmlns="" xmlns:a16="http://schemas.microsoft.com/office/drawing/2014/main" id="{C1CCBCE3-A9DC-AD44-BAC0-8355BCB18BE2}"/>
              </a:ext>
            </a:extLst>
          </p:cNvPr>
          <p:cNvSpPr>
            <a:spLocks noGrp="1"/>
          </p:cNvSpPr>
          <p:nvPr>
            <p:ph type="ftr" sz="quarter" idx="11"/>
          </p:nvPr>
        </p:nvSpPr>
        <p:spPr>
          <a:xfrm>
            <a:off x="4010891" y="6259368"/>
            <a:ext cx="4114800" cy="365125"/>
          </a:xfrm>
        </p:spPr>
        <p:txBody>
          <a:bodyPr/>
          <a:lstStyle>
            <a:lvl1pPr>
              <a:defRPr>
                <a:solidFill>
                  <a:schemeClr val="accent1"/>
                </a:solidFill>
              </a:defRPr>
            </a:lvl1pPr>
          </a:lstStyle>
          <a:p>
            <a:r>
              <a:rPr lang="en-US"/>
              <a:t>E-BOOK CHAPTER 7</a:t>
            </a:r>
            <a:endParaRPr lang="en-US" dirty="0"/>
          </a:p>
        </p:txBody>
      </p:sp>
      <p:sp>
        <p:nvSpPr>
          <p:cNvPr id="6" name="Slide Number Placeholder 5">
            <a:extLst>
              <a:ext uri="{FF2B5EF4-FFF2-40B4-BE49-F238E27FC236}">
                <a16:creationId xmlns="" xmlns:a16="http://schemas.microsoft.com/office/drawing/2014/main" id="{8025D759-9300-E64E-BD1A-8E56965AFED8}"/>
              </a:ext>
            </a:extLst>
          </p:cNvPr>
          <p:cNvSpPr>
            <a:spLocks noGrp="1"/>
          </p:cNvSpPr>
          <p:nvPr>
            <p:ph type="sldNum" sz="quarter" idx="12"/>
          </p:nvPr>
        </p:nvSpPr>
        <p:spPr>
          <a:xfrm>
            <a:off x="8582891" y="6259368"/>
            <a:ext cx="2743200" cy="365125"/>
          </a:xfrm>
        </p:spPr>
        <p:txBody>
          <a:bodyPr/>
          <a:lstStyle>
            <a:lvl1pPr>
              <a:defRPr>
                <a:solidFill>
                  <a:schemeClr val="accent1"/>
                </a:solidFill>
              </a:defRPr>
            </a:lvl1pPr>
          </a:lstStyle>
          <a:p>
            <a:r>
              <a:rPr lang="en-US"/>
              <a:t>Slide 1</a:t>
            </a:r>
            <a:endParaRPr lang="en-US" dirty="0"/>
          </a:p>
        </p:txBody>
      </p:sp>
    </p:spTree>
    <p:extLst>
      <p:ext uri="{BB962C8B-B14F-4D97-AF65-F5344CB8AC3E}">
        <p14:creationId xmlns="" xmlns:p14="http://schemas.microsoft.com/office/powerpoint/2010/main" val="308014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1F476B-CB2A-D643-A171-A3A5862B5964}"/>
              </a:ext>
            </a:extLst>
          </p:cNvPr>
          <p:cNvSpPr>
            <a:spLocks noGrp="1"/>
          </p:cNvSpPr>
          <p:nvPr>
            <p:ph type="title" hasCustomPrompt="1"/>
          </p:nvPr>
        </p:nvSpPr>
        <p:spPr/>
        <p:txBody>
          <a:bodyPr/>
          <a:lstStyle/>
          <a:p>
            <a:r>
              <a:rPr lang="en-US" dirty="0"/>
              <a:t>TIME TABLE FOR STUDY</a:t>
            </a:r>
          </a:p>
        </p:txBody>
      </p:sp>
      <p:sp>
        <p:nvSpPr>
          <p:cNvPr id="4" name="Date Placeholder 3">
            <a:extLst>
              <a:ext uri="{FF2B5EF4-FFF2-40B4-BE49-F238E27FC236}">
                <a16:creationId xmlns="" xmlns:a16="http://schemas.microsoft.com/office/drawing/2014/main" id="{1208B244-B950-4043-842F-93FA5A591B1B}"/>
              </a:ext>
            </a:extLst>
          </p:cNvPr>
          <p:cNvSpPr>
            <a:spLocks noGrp="1"/>
          </p:cNvSpPr>
          <p:nvPr>
            <p:ph type="dt" sz="half" idx="10"/>
          </p:nvPr>
        </p:nvSpPr>
        <p:spPr/>
        <p:txBody>
          <a:bodyPr/>
          <a:lstStyle>
            <a:lvl1pPr>
              <a:defRPr>
                <a:solidFill>
                  <a:schemeClr val="accent1">
                    <a:lumMod val="75000"/>
                  </a:schemeClr>
                </a:solidFill>
              </a:defRPr>
            </a:lvl1pPr>
          </a:lstStyle>
          <a:p>
            <a:r>
              <a:rPr lang="en-US" dirty="0"/>
              <a:t>ENHANCING CONSUMER AWARENESS</a:t>
            </a:r>
          </a:p>
        </p:txBody>
      </p:sp>
      <p:sp>
        <p:nvSpPr>
          <p:cNvPr id="5" name="Footer Placeholder 4">
            <a:extLst>
              <a:ext uri="{FF2B5EF4-FFF2-40B4-BE49-F238E27FC236}">
                <a16:creationId xmlns="" xmlns:a16="http://schemas.microsoft.com/office/drawing/2014/main" id="{1398C635-3495-F34D-8BB7-73EF1FBB4B37}"/>
              </a:ext>
            </a:extLst>
          </p:cNvPr>
          <p:cNvSpPr>
            <a:spLocks noGrp="1"/>
          </p:cNvSpPr>
          <p:nvPr>
            <p:ph type="ftr" sz="quarter" idx="11"/>
          </p:nvPr>
        </p:nvSpPr>
        <p:spPr/>
        <p:txBody>
          <a:bodyPr/>
          <a:lstStyle>
            <a:lvl1pPr>
              <a:defRPr>
                <a:solidFill>
                  <a:schemeClr val="accent1">
                    <a:lumMod val="75000"/>
                  </a:schemeClr>
                </a:solidFill>
              </a:defRPr>
            </a:lvl1pPr>
          </a:lstStyle>
          <a:p>
            <a:r>
              <a:rPr lang="en-US" dirty="0"/>
              <a:t>E-BOOK CHAPTER 7</a:t>
            </a:r>
          </a:p>
        </p:txBody>
      </p:sp>
      <p:sp>
        <p:nvSpPr>
          <p:cNvPr id="6" name="Slide Number Placeholder 5">
            <a:extLst>
              <a:ext uri="{FF2B5EF4-FFF2-40B4-BE49-F238E27FC236}">
                <a16:creationId xmlns="" xmlns:a16="http://schemas.microsoft.com/office/drawing/2014/main" id="{B83D2CC5-E7F2-D844-84E9-349384BD4A0D}"/>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dirty="0"/>
          </a:p>
        </p:txBody>
      </p:sp>
      <p:graphicFrame>
        <p:nvGraphicFramePr>
          <p:cNvPr id="7" name="Table 6">
            <a:extLst>
              <a:ext uri="{FF2B5EF4-FFF2-40B4-BE49-F238E27FC236}">
                <a16:creationId xmlns="" xmlns:a16="http://schemas.microsoft.com/office/drawing/2014/main" id="{EC59730C-3E4A-CF42-864E-2C98F54F08DA}"/>
              </a:ext>
            </a:extLst>
          </p:cNvPr>
          <p:cNvGraphicFramePr>
            <a:graphicFrameLocks noGrp="1"/>
          </p:cNvGraphicFramePr>
          <p:nvPr userDrawn="1">
            <p:extLst>
              <p:ext uri="{D42A27DB-BD31-4B8C-83A1-F6EECF244321}">
                <p14:modId xmlns="" xmlns:p14="http://schemas.microsoft.com/office/powerpoint/2010/main" val="894665113"/>
              </p:ext>
            </p:extLst>
          </p:nvPr>
        </p:nvGraphicFramePr>
        <p:xfrm>
          <a:off x="838199" y="1921473"/>
          <a:ext cx="10411692" cy="3952852"/>
        </p:xfrm>
        <a:graphic>
          <a:graphicData uri="http://schemas.openxmlformats.org/drawingml/2006/table">
            <a:tbl>
              <a:tblPr firstRow="1" bandRow="1">
                <a:tableStyleId>{5C22544A-7EE6-4342-B048-85BDC9FD1C3A}</a:tableStyleId>
              </a:tblPr>
              <a:tblGrid>
                <a:gridCol w="3470564">
                  <a:extLst>
                    <a:ext uri="{9D8B030D-6E8A-4147-A177-3AD203B41FA5}">
                      <a16:colId xmlns="" xmlns:a16="http://schemas.microsoft.com/office/drawing/2014/main" val="336759285"/>
                    </a:ext>
                  </a:extLst>
                </a:gridCol>
                <a:gridCol w="3470564">
                  <a:extLst>
                    <a:ext uri="{9D8B030D-6E8A-4147-A177-3AD203B41FA5}">
                      <a16:colId xmlns="" xmlns:a16="http://schemas.microsoft.com/office/drawing/2014/main" val="3473690237"/>
                    </a:ext>
                  </a:extLst>
                </a:gridCol>
                <a:gridCol w="3470564">
                  <a:extLst>
                    <a:ext uri="{9D8B030D-6E8A-4147-A177-3AD203B41FA5}">
                      <a16:colId xmlns="" xmlns:a16="http://schemas.microsoft.com/office/drawing/2014/main" val="1505342466"/>
                    </a:ext>
                  </a:extLst>
                </a:gridCol>
              </a:tblGrid>
              <a:tr h="488174">
                <a:tc>
                  <a:txBody>
                    <a:bodyPr/>
                    <a:lstStyle/>
                    <a:p>
                      <a:r>
                        <a:rPr lang="en-US" dirty="0"/>
                        <a:t>CHAPTER</a:t>
                      </a:r>
                    </a:p>
                  </a:txBody>
                  <a:tcPr/>
                </a:tc>
                <a:tc>
                  <a:txBody>
                    <a:bodyPr/>
                    <a:lstStyle/>
                    <a:p>
                      <a:r>
                        <a:rPr lang="en-US" dirty="0"/>
                        <a:t>LEARNING IN CLASS</a:t>
                      </a:r>
                    </a:p>
                  </a:txBody>
                  <a:tcPr/>
                </a:tc>
                <a:tc>
                  <a:txBody>
                    <a:bodyPr/>
                    <a:lstStyle/>
                    <a:p>
                      <a:r>
                        <a:rPr lang="en-US" dirty="0"/>
                        <a:t>HOMEWORK</a:t>
                      </a:r>
                    </a:p>
                  </a:txBody>
                  <a:tcPr/>
                </a:tc>
                <a:extLst>
                  <a:ext uri="{0D108BD9-81ED-4DB2-BD59-A6C34878D82A}">
                    <a16:rowId xmlns="" xmlns:a16="http://schemas.microsoft.com/office/drawing/2014/main" val="910925634"/>
                  </a:ext>
                </a:extLst>
              </a:tr>
              <a:tr h="494954">
                <a:tc>
                  <a:txBody>
                    <a:bodyPr/>
                    <a:lstStyle/>
                    <a:p>
                      <a:r>
                        <a:rPr lang="en-US" dirty="0"/>
                        <a:t>1..</a:t>
                      </a:r>
                    </a:p>
                  </a:txBody>
                  <a:tcPr/>
                </a:tc>
                <a:tc>
                  <a:txBody>
                    <a:bodyPr/>
                    <a:lstStyle/>
                    <a:p>
                      <a:r>
                        <a:rPr lang="en-US" dirty="0"/>
                        <a:t>2 </a:t>
                      </a:r>
                      <a:r>
                        <a:rPr lang="en-US" dirty="0" err="1"/>
                        <a:t>hrs</a:t>
                      </a:r>
                      <a:endParaRPr lang="en-US" dirty="0"/>
                    </a:p>
                  </a:txBody>
                  <a:tcPr/>
                </a:tc>
                <a:tc>
                  <a:txBody>
                    <a:bodyPr/>
                    <a:lstStyle/>
                    <a:p>
                      <a:r>
                        <a:rPr lang="en-US" dirty="0"/>
                        <a:t>1 hr.</a:t>
                      </a:r>
                    </a:p>
                  </a:txBody>
                  <a:tcPr/>
                </a:tc>
                <a:extLst>
                  <a:ext uri="{0D108BD9-81ED-4DB2-BD59-A6C34878D82A}">
                    <a16:rowId xmlns="" xmlns:a16="http://schemas.microsoft.com/office/drawing/2014/main" val="3329125855"/>
                  </a:ext>
                </a:extLst>
              </a:tr>
              <a:tr h="494954">
                <a:tc>
                  <a:txBody>
                    <a:bodyPr/>
                    <a:lstStyle/>
                    <a:p>
                      <a:r>
                        <a:rPr lang="en-US" dirty="0"/>
                        <a:t>2..</a:t>
                      </a:r>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558399558"/>
                  </a:ext>
                </a:extLst>
              </a:tr>
              <a:tr h="49495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2006812491"/>
                  </a:ext>
                </a:extLst>
              </a:tr>
              <a:tr h="49495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554199136"/>
                  </a:ext>
                </a:extLst>
              </a:tr>
              <a:tr h="49495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77631194"/>
                  </a:ext>
                </a:extLst>
              </a:tr>
              <a:tr h="49495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193595485"/>
                  </a:ext>
                </a:extLst>
              </a:tr>
              <a:tr h="494954">
                <a:tc>
                  <a:txBody>
                    <a:bodyPr/>
                    <a:lstStyle/>
                    <a:p>
                      <a:r>
                        <a:rPr lang="en-US" dirty="0"/>
                        <a:t>TOTALS</a:t>
                      </a:r>
                    </a:p>
                  </a:txBody>
                  <a:tcPr/>
                </a:tc>
                <a:tc>
                  <a:txBody>
                    <a:bodyPr/>
                    <a:lstStyle/>
                    <a:p>
                      <a:r>
                        <a:rPr lang="en-US" dirty="0"/>
                        <a:t>20 </a:t>
                      </a:r>
                      <a:r>
                        <a:rPr lang="en-US" dirty="0" err="1"/>
                        <a:t>hrs</a:t>
                      </a:r>
                      <a:endParaRPr lang="en-US" dirty="0"/>
                    </a:p>
                  </a:txBody>
                  <a:tcPr/>
                </a:tc>
                <a:tc>
                  <a:txBody>
                    <a:bodyPr/>
                    <a:lstStyle/>
                    <a:p>
                      <a:r>
                        <a:rPr lang="en-US" dirty="0"/>
                        <a:t>8 </a:t>
                      </a:r>
                      <a:r>
                        <a:rPr lang="en-US" dirty="0" err="1"/>
                        <a:t>hrs</a:t>
                      </a:r>
                      <a:endParaRPr lang="en-US" dirty="0"/>
                    </a:p>
                  </a:txBody>
                  <a:tcPr/>
                </a:tc>
                <a:extLst>
                  <a:ext uri="{0D108BD9-81ED-4DB2-BD59-A6C34878D82A}">
                    <a16:rowId xmlns="" xmlns:a16="http://schemas.microsoft.com/office/drawing/2014/main" val="2557222496"/>
                  </a:ext>
                </a:extLst>
              </a:tr>
            </a:tbl>
          </a:graphicData>
        </a:graphic>
      </p:graphicFrame>
    </p:spTree>
    <p:extLst>
      <p:ext uri="{BB962C8B-B14F-4D97-AF65-F5344CB8AC3E}">
        <p14:creationId xmlns="" xmlns:p14="http://schemas.microsoft.com/office/powerpoint/2010/main" val="114560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F0714E-9171-404C-A220-A24BD871E56E}"/>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CHAPTER 7</a:t>
            </a:r>
          </a:p>
        </p:txBody>
      </p:sp>
      <p:sp>
        <p:nvSpPr>
          <p:cNvPr id="3" name="Text Placeholder 2">
            <a:extLst>
              <a:ext uri="{FF2B5EF4-FFF2-40B4-BE49-F238E27FC236}">
                <a16:creationId xmlns="" xmlns:a16="http://schemas.microsoft.com/office/drawing/2014/main" id="{14FC23BE-DD67-DB40-8C94-012B983FA50D}"/>
              </a:ext>
            </a:extLst>
          </p:cNvPr>
          <p:cNvSpPr>
            <a:spLocks noGrp="1"/>
          </p:cNvSpPr>
          <p:nvPr>
            <p:ph type="body" idx="1" hasCustomPrompt="1"/>
          </p:nvPr>
        </p:nvSpPr>
        <p:spPr>
          <a:xfrm>
            <a:off x="831850" y="4589463"/>
            <a:ext cx="10515600" cy="1500187"/>
          </a:xfrm>
        </p:spPr>
        <p:txBody>
          <a:bodyPr>
            <a:normAutofit/>
          </a:bodyPr>
          <a:lstStyle>
            <a:lvl1pPr marL="0" indent="0">
              <a:buNone/>
              <a:defRPr lang="en-US" sz="4000" cap="all" baseline="0" smtClean="0">
                <a:solidFill>
                  <a:schemeClr val="accent1">
                    <a:lumMod val="75000"/>
                  </a:schemeClr>
                </a:solidFill>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z="1600" cap="all" dirty="0">
                <a:effectLst/>
                <a:latin typeface="Times New Roman" panose="02020603050405020304" pitchFamily="18" charset="0"/>
                <a:ea typeface="Times New Roman" panose="02020603050405020304" pitchFamily="18" charset="0"/>
              </a:rPr>
              <a:t>CONSUMER AWARENESS UNDERSTANDING IN TANGIBLE GOODS SECTOR </a:t>
            </a:r>
            <a:endParaRPr lang="en-US" dirty="0"/>
          </a:p>
        </p:txBody>
      </p:sp>
      <p:sp>
        <p:nvSpPr>
          <p:cNvPr id="4" name="Date Placeholder 3">
            <a:extLst>
              <a:ext uri="{FF2B5EF4-FFF2-40B4-BE49-F238E27FC236}">
                <a16:creationId xmlns="" xmlns:a16="http://schemas.microsoft.com/office/drawing/2014/main" id="{C9C12CDA-E785-F140-82AA-417EEC561DB1}"/>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5" name="Footer Placeholder 4">
            <a:extLst>
              <a:ext uri="{FF2B5EF4-FFF2-40B4-BE49-F238E27FC236}">
                <a16:creationId xmlns="" xmlns:a16="http://schemas.microsoft.com/office/drawing/2014/main" id="{3BF61E14-258A-2541-872C-8F162716A927}"/>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6" name="Slide Number Placeholder 5">
            <a:extLst>
              <a:ext uri="{FF2B5EF4-FFF2-40B4-BE49-F238E27FC236}">
                <a16:creationId xmlns="" xmlns:a16="http://schemas.microsoft.com/office/drawing/2014/main" id="{D500F325-E11B-8040-96A5-935814C1CBDC}"/>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154619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1F476B-CB2A-D643-A171-A3A5862B5964}"/>
              </a:ext>
            </a:extLst>
          </p:cNvPr>
          <p:cNvSpPr>
            <a:spLocks noGrp="1"/>
          </p:cNvSpPr>
          <p:nvPr>
            <p:ph type="title" hasCustomPrompt="1"/>
          </p:nvPr>
        </p:nvSpPr>
        <p:spPr/>
        <p:txBody>
          <a:bodyPr/>
          <a:lstStyle>
            <a:lvl1pPr>
              <a:defRPr>
                <a:solidFill>
                  <a:schemeClr val="accent1">
                    <a:lumMod val="75000"/>
                  </a:schemeClr>
                </a:solidFill>
              </a:defRPr>
            </a:lvl1pPr>
          </a:lstStyle>
          <a:p>
            <a:r>
              <a:rPr lang="en-US" dirty="0"/>
              <a:t>GOALS</a:t>
            </a:r>
          </a:p>
        </p:txBody>
      </p:sp>
      <p:sp>
        <p:nvSpPr>
          <p:cNvPr id="3" name="Content Placeholder 2">
            <a:extLst>
              <a:ext uri="{FF2B5EF4-FFF2-40B4-BE49-F238E27FC236}">
                <a16:creationId xmlns="" xmlns:a16="http://schemas.microsoft.com/office/drawing/2014/main" id="{3D37599C-D63F-1645-9A10-95400ACCDF05}"/>
              </a:ext>
            </a:extLst>
          </p:cNvPr>
          <p:cNvSpPr>
            <a:spLocks noGrp="1"/>
          </p:cNvSpPr>
          <p:nvPr>
            <p:ph idx="1" hasCustomPrompt="1"/>
          </p:nvPr>
        </p:nvSpPr>
        <p:spPr/>
        <p:txBody>
          <a:bodyPr/>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marL="1828800" indent="0">
              <a:buNone/>
              <a:defRPr>
                <a:solidFill>
                  <a:schemeClr val="accent1">
                    <a:lumMod val="75000"/>
                  </a:schemeClr>
                </a:solidFill>
              </a:defRPr>
            </a:lvl5pPr>
          </a:lstStyle>
          <a:p>
            <a:pPr lvl="0"/>
            <a:r>
              <a:rPr lang="en-US" dirty="0"/>
              <a:t>Understanding concept</a:t>
            </a:r>
          </a:p>
          <a:p>
            <a:pPr lvl="1"/>
            <a:r>
              <a:rPr lang="en-US" dirty="0"/>
              <a:t>Explore</a:t>
            </a:r>
          </a:p>
          <a:p>
            <a:pPr lvl="2"/>
            <a:r>
              <a:rPr lang="en-US" dirty="0"/>
              <a:t>Discover</a:t>
            </a:r>
          </a:p>
          <a:p>
            <a:pPr lvl="3"/>
            <a:r>
              <a:rPr lang="en-US" dirty="0"/>
              <a:t>Manage</a:t>
            </a:r>
          </a:p>
          <a:p>
            <a:pPr lvl="4"/>
            <a:endParaRPr lang="en-US" dirty="0"/>
          </a:p>
        </p:txBody>
      </p:sp>
      <p:sp>
        <p:nvSpPr>
          <p:cNvPr id="4" name="Date Placeholder 3">
            <a:extLst>
              <a:ext uri="{FF2B5EF4-FFF2-40B4-BE49-F238E27FC236}">
                <a16:creationId xmlns="" xmlns:a16="http://schemas.microsoft.com/office/drawing/2014/main" id="{1208B244-B950-4043-842F-93FA5A591B1B}"/>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5" name="Footer Placeholder 4">
            <a:extLst>
              <a:ext uri="{FF2B5EF4-FFF2-40B4-BE49-F238E27FC236}">
                <a16:creationId xmlns="" xmlns:a16="http://schemas.microsoft.com/office/drawing/2014/main" id="{1398C635-3495-F34D-8BB7-73EF1FBB4B37}"/>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6" name="Slide Number Placeholder 5">
            <a:extLst>
              <a:ext uri="{FF2B5EF4-FFF2-40B4-BE49-F238E27FC236}">
                <a16:creationId xmlns="" xmlns:a16="http://schemas.microsoft.com/office/drawing/2014/main" id="{B83D2CC5-E7F2-D844-84E9-349384BD4A0D}"/>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228977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1F476B-CB2A-D643-A171-A3A5862B5964}"/>
              </a:ext>
            </a:extLst>
          </p:cNvPr>
          <p:cNvSpPr>
            <a:spLocks noGrp="1"/>
          </p:cNvSpPr>
          <p:nvPr>
            <p:ph type="title" hasCustomPrompt="1"/>
          </p:nvPr>
        </p:nvSpPr>
        <p:spPr/>
        <p:txBody>
          <a:bodyPr/>
          <a:lstStyle/>
          <a:p>
            <a:r>
              <a:rPr lang="en-US" dirty="0"/>
              <a:t>KEY CONCEPTS</a:t>
            </a:r>
          </a:p>
        </p:txBody>
      </p:sp>
      <p:sp>
        <p:nvSpPr>
          <p:cNvPr id="3" name="Content Placeholder 2">
            <a:extLst>
              <a:ext uri="{FF2B5EF4-FFF2-40B4-BE49-F238E27FC236}">
                <a16:creationId xmlns="" xmlns:a16="http://schemas.microsoft.com/office/drawing/2014/main" id="{3D37599C-D63F-1645-9A10-95400ACCDF05}"/>
              </a:ext>
            </a:extLst>
          </p:cNvPr>
          <p:cNvSpPr>
            <a:spLocks noGrp="1"/>
          </p:cNvSpPr>
          <p:nvPr>
            <p:ph idx="1" hasCustomPrompt="1"/>
          </p:nvPr>
        </p:nvSpPr>
        <p:spPr/>
        <p:txBody>
          <a:bodyPr/>
          <a:lstStyle>
            <a:lvl1pPr>
              <a:defRPr/>
            </a:lvl1pPr>
            <a:lvl2pPr>
              <a:defRPr/>
            </a:lvl2pPr>
          </a:lstStyle>
          <a:p>
            <a:pPr lvl="0"/>
            <a:r>
              <a:rPr lang="en-US" dirty="0"/>
              <a:t>Consumer :</a:t>
            </a:r>
          </a:p>
          <a:p>
            <a:pPr lvl="1"/>
            <a:r>
              <a:rPr lang="en-US" dirty="0"/>
              <a:t>What is …</a:t>
            </a:r>
          </a:p>
          <a:p>
            <a:pPr lvl="0"/>
            <a:r>
              <a:rPr lang="en-US" dirty="0"/>
              <a:t>Consumer Awareness:</a:t>
            </a:r>
          </a:p>
          <a:p>
            <a:pPr lvl="1"/>
            <a:r>
              <a:rPr lang="en-US" dirty="0"/>
              <a:t>is ….</a:t>
            </a:r>
          </a:p>
        </p:txBody>
      </p:sp>
      <p:sp>
        <p:nvSpPr>
          <p:cNvPr id="4" name="Date Placeholder 3">
            <a:extLst>
              <a:ext uri="{FF2B5EF4-FFF2-40B4-BE49-F238E27FC236}">
                <a16:creationId xmlns="" xmlns:a16="http://schemas.microsoft.com/office/drawing/2014/main" id="{1208B244-B950-4043-842F-93FA5A591B1B}"/>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5" name="Footer Placeholder 4">
            <a:extLst>
              <a:ext uri="{FF2B5EF4-FFF2-40B4-BE49-F238E27FC236}">
                <a16:creationId xmlns="" xmlns:a16="http://schemas.microsoft.com/office/drawing/2014/main" id="{1398C635-3495-F34D-8BB7-73EF1FBB4B37}"/>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6" name="Slide Number Placeholder 5">
            <a:extLst>
              <a:ext uri="{FF2B5EF4-FFF2-40B4-BE49-F238E27FC236}">
                <a16:creationId xmlns="" xmlns:a16="http://schemas.microsoft.com/office/drawing/2014/main" id="{B83D2CC5-E7F2-D844-84E9-349384BD4A0D}"/>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143369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1F476B-CB2A-D643-A171-A3A5862B5964}"/>
              </a:ext>
            </a:extLst>
          </p:cNvPr>
          <p:cNvSpPr>
            <a:spLocks noGrp="1"/>
          </p:cNvSpPr>
          <p:nvPr>
            <p:ph type="title" hasCustomPrompt="1"/>
          </p:nvPr>
        </p:nvSpPr>
        <p:spPr/>
        <p:txBody>
          <a:bodyPr/>
          <a:lstStyle/>
          <a:p>
            <a:r>
              <a:rPr lang="en-US" dirty="0"/>
              <a:t>KEY QUESTIONS</a:t>
            </a:r>
          </a:p>
        </p:txBody>
      </p:sp>
      <p:sp>
        <p:nvSpPr>
          <p:cNvPr id="3" name="Content Placeholder 2">
            <a:extLst>
              <a:ext uri="{FF2B5EF4-FFF2-40B4-BE49-F238E27FC236}">
                <a16:creationId xmlns="" xmlns:a16="http://schemas.microsoft.com/office/drawing/2014/main" id="{3D37599C-D63F-1645-9A10-95400ACCDF05}"/>
              </a:ext>
            </a:extLst>
          </p:cNvPr>
          <p:cNvSpPr>
            <a:spLocks noGrp="1"/>
          </p:cNvSpPr>
          <p:nvPr>
            <p:ph idx="1" hasCustomPrompt="1"/>
          </p:nvPr>
        </p:nvSpPr>
        <p:spPr/>
        <p:txBody>
          <a:bodyPr/>
          <a:lstStyle>
            <a:lvl2pPr>
              <a:defRPr/>
            </a:lvl2pPr>
          </a:lstStyle>
          <a:p>
            <a:pPr lvl="0"/>
            <a:r>
              <a:rPr lang="en-US" dirty="0"/>
              <a:t># Q1</a:t>
            </a:r>
          </a:p>
          <a:p>
            <a:pPr lvl="1"/>
            <a:r>
              <a:rPr lang="en-US" dirty="0"/>
              <a:t>What is …</a:t>
            </a:r>
          </a:p>
          <a:p>
            <a:pPr lvl="0"/>
            <a:r>
              <a:rPr lang="en-US" dirty="0"/>
              <a:t># A1</a:t>
            </a:r>
          </a:p>
          <a:p>
            <a:pPr lvl="1"/>
            <a:r>
              <a:rPr lang="en-US" dirty="0"/>
              <a:t>The answer is ….</a:t>
            </a:r>
          </a:p>
        </p:txBody>
      </p:sp>
      <p:sp>
        <p:nvSpPr>
          <p:cNvPr id="4" name="Date Placeholder 3">
            <a:extLst>
              <a:ext uri="{FF2B5EF4-FFF2-40B4-BE49-F238E27FC236}">
                <a16:creationId xmlns="" xmlns:a16="http://schemas.microsoft.com/office/drawing/2014/main" id="{1208B244-B950-4043-842F-93FA5A591B1B}"/>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5" name="Footer Placeholder 4">
            <a:extLst>
              <a:ext uri="{FF2B5EF4-FFF2-40B4-BE49-F238E27FC236}">
                <a16:creationId xmlns="" xmlns:a16="http://schemas.microsoft.com/office/drawing/2014/main" id="{1398C635-3495-F34D-8BB7-73EF1FBB4B37}"/>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6" name="Slide Number Placeholder 5">
            <a:extLst>
              <a:ext uri="{FF2B5EF4-FFF2-40B4-BE49-F238E27FC236}">
                <a16:creationId xmlns="" xmlns:a16="http://schemas.microsoft.com/office/drawing/2014/main" id="{B83D2CC5-E7F2-D844-84E9-349384BD4A0D}"/>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273184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475081-62C5-D347-BC9E-03045D21B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CE19721-8790-8745-93DB-E8F73505EF14}"/>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 xmlns:a16="http://schemas.microsoft.com/office/drawing/2014/main" id="{A5E9E808-077C-994E-9CD6-A194B43183A5}"/>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Date Placeholder 4">
            <a:extLst>
              <a:ext uri="{FF2B5EF4-FFF2-40B4-BE49-F238E27FC236}">
                <a16:creationId xmlns="" xmlns:a16="http://schemas.microsoft.com/office/drawing/2014/main" id="{B7C90CD9-52B8-4E4C-8E1E-42CA86264EB8}"/>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6" name="Footer Placeholder 5">
            <a:extLst>
              <a:ext uri="{FF2B5EF4-FFF2-40B4-BE49-F238E27FC236}">
                <a16:creationId xmlns="" xmlns:a16="http://schemas.microsoft.com/office/drawing/2014/main" id="{8B5F2E30-50AE-B34E-B005-138379926186}"/>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7" name="Slide Number Placeholder 6">
            <a:extLst>
              <a:ext uri="{FF2B5EF4-FFF2-40B4-BE49-F238E27FC236}">
                <a16:creationId xmlns="" xmlns:a16="http://schemas.microsoft.com/office/drawing/2014/main" id="{09E2CCB5-EF67-F642-B9C8-E0DB1ECFCE7E}"/>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169064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6C5D94-10D7-744E-86EA-4F2CF1B09ED2}"/>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 xmlns:a16="http://schemas.microsoft.com/office/drawing/2014/main" id="{89291FAD-A4AD-0847-B04E-7B6797455A8D}"/>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4" name="Footer Placeholder 3">
            <a:extLst>
              <a:ext uri="{FF2B5EF4-FFF2-40B4-BE49-F238E27FC236}">
                <a16:creationId xmlns="" xmlns:a16="http://schemas.microsoft.com/office/drawing/2014/main" id="{185298AE-EFB7-3F45-A22B-ED327FA226FB}"/>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5" name="Slide Number Placeholder 4">
            <a:extLst>
              <a:ext uri="{FF2B5EF4-FFF2-40B4-BE49-F238E27FC236}">
                <a16:creationId xmlns="" xmlns:a16="http://schemas.microsoft.com/office/drawing/2014/main" id="{2C6125B2-4DA5-0247-8311-A50F5941AC54}"/>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239846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48425A-15D5-8446-BC57-B6C33A2C9C05}"/>
              </a:ext>
            </a:extLst>
          </p:cNvPr>
          <p:cNvSpPr>
            <a:spLocks noGrp="1"/>
          </p:cNvSpPr>
          <p:nvPr>
            <p:ph type="title" hasCustomPrompt="1"/>
          </p:nvPr>
        </p:nvSpPr>
        <p:spPr/>
        <p:txBody>
          <a:bodyPr/>
          <a:lstStyle/>
          <a:p>
            <a:r>
              <a:rPr lang="en-US" dirty="0"/>
              <a:t>KEY OUTCOMES</a:t>
            </a:r>
          </a:p>
        </p:txBody>
      </p:sp>
      <p:sp>
        <p:nvSpPr>
          <p:cNvPr id="3" name="Vertical Text Placeholder 2">
            <a:extLst>
              <a:ext uri="{FF2B5EF4-FFF2-40B4-BE49-F238E27FC236}">
                <a16:creationId xmlns="" xmlns:a16="http://schemas.microsoft.com/office/drawing/2014/main" id="{7A9A5307-1C7C-7E4F-BACD-BA4D9FA302DC}"/>
              </a:ext>
            </a:extLst>
          </p:cNvPr>
          <p:cNvSpPr>
            <a:spLocks noGrp="1"/>
          </p:cNvSpPr>
          <p:nvPr>
            <p:ph type="body" orient="vert" idx="1" hasCustomPrompt="1"/>
          </p:nvPr>
        </p:nvSpPr>
        <p:spPr/>
        <p:txBody>
          <a:bodyPr vert="eaVert"/>
          <a:lstStyle/>
          <a:p>
            <a:pPr lvl="0"/>
            <a:r>
              <a:rPr lang="en-US" dirty="0"/>
              <a:t>CHAPTER 7 SUMMARY</a:t>
            </a:r>
          </a:p>
        </p:txBody>
      </p:sp>
      <p:sp>
        <p:nvSpPr>
          <p:cNvPr id="4" name="Date Placeholder 3">
            <a:extLst>
              <a:ext uri="{FF2B5EF4-FFF2-40B4-BE49-F238E27FC236}">
                <a16:creationId xmlns="" xmlns:a16="http://schemas.microsoft.com/office/drawing/2014/main" id="{FA531F44-0D94-2F47-902F-9497A10CB422}"/>
              </a:ext>
            </a:extLst>
          </p:cNvPr>
          <p:cNvSpPr>
            <a:spLocks noGrp="1"/>
          </p:cNvSpPr>
          <p:nvPr>
            <p:ph type="dt" sz="half" idx="10"/>
          </p:nvPr>
        </p:nvSpPr>
        <p:spPr/>
        <p:txBody>
          <a:bodyPr/>
          <a:lstStyle>
            <a:lvl1pPr>
              <a:defRPr>
                <a:solidFill>
                  <a:schemeClr val="accent1">
                    <a:lumMod val="75000"/>
                  </a:schemeClr>
                </a:solidFill>
              </a:defRPr>
            </a:lvl1pPr>
          </a:lstStyle>
          <a:p>
            <a:r>
              <a:rPr lang="en-US"/>
              <a:t>ENHANCING CONSUMER AWARENESS</a:t>
            </a:r>
          </a:p>
        </p:txBody>
      </p:sp>
      <p:sp>
        <p:nvSpPr>
          <p:cNvPr id="5" name="Footer Placeholder 4">
            <a:extLst>
              <a:ext uri="{FF2B5EF4-FFF2-40B4-BE49-F238E27FC236}">
                <a16:creationId xmlns="" xmlns:a16="http://schemas.microsoft.com/office/drawing/2014/main" id="{41E05AD0-B22B-934A-9E44-885354E4C8AD}"/>
              </a:ext>
            </a:extLst>
          </p:cNvPr>
          <p:cNvSpPr>
            <a:spLocks noGrp="1"/>
          </p:cNvSpPr>
          <p:nvPr>
            <p:ph type="ftr" sz="quarter" idx="11"/>
          </p:nvPr>
        </p:nvSpPr>
        <p:spPr/>
        <p:txBody>
          <a:bodyPr/>
          <a:lstStyle>
            <a:lvl1pPr>
              <a:defRPr>
                <a:solidFill>
                  <a:schemeClr val="accent1">
                    <a:lumMod val="75000"/>
                  </a:schemeClr>
                </a:solidFill>
              </a:defRPr>
            </a:lvl1pPr>
          </a:lstStyle>
          <a:p>
            <a:r>
              <a:rPr lang="en-US"/>
              <a:t>E-BOOK CHAPTER 7</a:t>
            </a:r>
          </a:p>
        </p:txBody>
      </p:sp>
      <p:sp>
        <p:nvSpPr>
          <p:cNvPr id="6" name="Slide Number Placeholder 5">
            <a:extLst>
              <a:ext uri="{FF2B5EF4-FFF2-40B4-BE49-F238E27FC236}">
                <a16:creationId xmlns="" xmlns:a16="http://schemas.microsoft.com/office/drawing/2014/main" id="{B542B104-3B25-2F49-A70A-178A15F4FF94}"/>
              </a:ext>
            </a:extLst>
          </p:cNvPr>
          <p:cNvSpPr>
            <a:spLocks noGrp="1"/>
          </p:cNvSpPr>
          <p:nvPr>
            <p:ph type="sldNum" sz="quarter" idx="12"/>
          </p:nvPr>
        </p:nvSpPr>
        <p:spPr/>
        <p:txBody>
          <a:bodyPr/>
          <a:lstStyle>
            <a:lvl1pPr>
              <a:defRPr>
                <a:solidFill>
                  <a:schemeClr val="accent1">
                    <a:lumMod val="75000"/>
                  </a:schemeClr>
                </a:solidFill>
              </a:defRPr>
            </a:lvl1pPr>
          </a:lstStyle>
          <a:p>
            <a:fld id="{2F61D12B-A0A5-9440-890A-0030956178A5}" type="slidenum">
              <a:rPr lang="en-US" smtClean="0"/>
              <a:pPr/>
              <a:t>‹#›</a:t>
            </a:fld>
            <a:endParaRPr lang="en-US"/>
          </a:p>
        </p:txBody>
      </p:sp>
    </p:spTree>
    <p:extLst>
      <p:ext uri="{BB962C8B-B14F-4D97-AF65-F5344CB8AC3E}">
        <p14:creationId xmlns="" xmlns:p14="http://schemas.microsoft.com/office/powerpoint/2010/main" val="186509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6EFB650-0EC9-A047-9C5F-A58BEF28C8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GOALS</a:t>
            </a:r>
          </a:p>
        </p:txBody>
      </p:sp>
      <p:sp>
        <p:nvSpPr>
          <p:cNvPr id="3" name="Text Placeholder 2">
            <a:extLst>
              <a:ext uri="{FF2B5EF4-FFF2-40B4-BE49-F238E27FC236}">
                <a16:creationId xmlns="" xmlns:a16="http://schemas.microsoft.com/office/drawing/2014/main" id="{CB8507B0-C658-F142-8D75-68CF7465E2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A567F39-D059-184B-A02F-7ABED4939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ENHANCING CONSUMER AWARENESS</a:t>
            </a:r>
          </a:p>
        </p:txBody>
      </p:sp>
      <p:sp>
        <p:nvSpPr>
          <p:cNvPr id="5" name="Footer Placeholder 4">
            <a:extLst>
              <a:ext uri="{FF2B5EF4-FFF2-40B4-BE49-F238E27FC236}">
                <a16:creationId xmlns="" xmlns:a16="http://schemas.microsoft.com/office/drawing/2014/main" id="{8A671245-9568-684D-A62D-B98092C96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E-BOOK CHAPTER 7</a:t>
            </a:r>
          </a:p>
        </p:txBody>
      </p:sp>
      <p:sp>
        <p:nvSpPr>
          <p:cNvPr id="6" name="Slide Number Placeholder 5">
            <a:extLst>
              <a:ext uri="{FF2B5EF4-FFF2-40B4-BE49-F238E27FC236}">
                <a16:creationId xmlns="" xmlns:a16="http://schemas.microsoft.com/office/drawing/2014/main" id="{7E259B36-B15D-F64E-985E-C340DE07A7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1D12B-A0A5-9440-890A-0030956178A5}" type="slidenum">
              <a:rPr lang="en-US" smtClean="0"/>
              <a:pPr/>
              <a:t>‹#›</a:t>
            </a:fld>
            <a:endParaRPr lang="en-US" dirty="0"/>
          </a:p>
        </p:txBody>
      </p:sp>
    </p:spTree>
    <p:extLst>
      <p:ext uri="{BB962C8B-B14F-4D97-AF65-F5344CB8AC3E}">
        <p14:creationId xmlns="" xmlns:p14="http://schemas.microsoft.com/office/powerpoint/2010/main" val="1663697505"/>
      </p:ext>
    </p:extLst>
  </p:cSld>
  <p:clrMap bg1="lt1" tx1="dk1" bg2="lt2" tx2="dk2" accent1="accent1" accent2="accent2" accent3="accent3" accent4="accent4" accent5="accent5" accent6="accent6" hlink="hlink" folHlink="folHlink"/>
  <p:sldLayoutIdLst>
    <p:sldLayoutId id="2147483654" r:id="rId1"/>
    <p:sldLayoutId id="2147483665" r:id="rId2"/>
    <p:sldLayoutId id="2147483656" r:id="rId3"/>
    <p:sldLayoutId id="2147483655" r:id="rId4"/>
    <p:sldLayoutId id="2147483666" r:id="rId5"/>
    <p:sldLayoutId id="2147483667" r:id="rId6"/>
    <p:sldLayoutId id="2147483657" r:id="rId7"/>
    <p:sldLayoutId id="2147483659" r:id="rId8"/>
    <p:sldLayoutId id="2147483663" r:id="rId9"/>
    <p:sldLayoutId id="2147483668" r:id="rId10"/>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consume-aware.e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onsume-aware.eu/"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192000" cy="68579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78881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solidFill>
                  <a:schemeClr val="tx1"/>
                </a:solidFill>
              </a:rPr>
              <a:t>L</a:t>
            </a:r>
            <a:r>
              <a:rPr lang="en-US" b="1" dirty="0">
                <a:solidFill>
                  <a:schemeClr val="tx1"/>
                </a:solidFill>
              </a:rPr>
              <a:t>IVRE</a:t>
            </a:r>
          </a:p>
        </p:txBody>
      </p:sp>
      <p:sp>
        <p:nvSpPr>
          <p:cNvPr id="3" name="Content Placeholder 2"/>
          <p:cNvSpPr>
            <a:spLocks noGrp="1"/>
          </p:cNvSpPr>
          <p:nvPr>
            <p:ph idx="1"/>
          </p:nvPr>
        </p:nvSpPr>
        <p:spPr/>
        <p:txBody>
          <a:bodyPr/>
          <a:lstStyle/>
          <a:p>
            <a:endParaRPr lang="en-US" dirty="0"/>
          </a:p>
          <a:p>
            <a:endParaRPr lang="en-US" dirty="0"/>
          </a:p>
          <a:p>
            <a:pPr algn="ctr">
              <a:buNone/>
            </a:pPr>
            <a:r>
              <a:rPr lang="en-US" b="1" dirty="0" err="1">
                <a:solidFill>
                  <a:schemeClr val="tx1"/>
                </a:solidFill>
              </a:rPr>
              <a:t>Publié</a:t>
            </a:r>
            <a:r>
              <a:rPr lang="en-US" b="1" dirty="0">
                <a:solidFill>
                  <a:schemeClr val="tx1"/>
                </a:solidFill>
              </a:rPr>
              <a:t> </a:t>
            </a:r>
            <a:r>
              <a:rPr lang="en-US" b="1" dirty="0" err="1">
                <a:solidFill>
                  <a:schemeClr val="tx1"/>
                </a:solidFill>
              </a:rPr>
              <a:t>en</a:t>
            </a:r>
            <a:r>
              <a:rPr lang="en-US" b="1" dirty="0">
                <a:solidFill>
                  <a:schemeClr val="tx1"/>
                </a:solidFill>
              </a:rPr>
              <a:t> </a:t>
            </a:r>
            <a:r>
              <a:rPr lang="en-US" b="1" dirty="0" err="1">
                <a:solidFill>
                  <a:schemeClr val="tx1"/>
                </a:solidFill>
              </a:rPr>
              <a:t>septembre</a:t>
            </a:r>
            <a:r>
              <a:rPr lang="en-US" b="1" dirty="0">
                <a:solidFill>
                  <a:schemeClr val="tx1"/>
                </a:solidFill>
              </a:rPr>
              <a:t> 2019</a:t>
            </a:r>
          </a:p>
          <a:p>
            <a:pPr algn="ctr">
              <a:buNone/>
            </a:pPr>
            <a:r>
              <a:rPr lang="en-US" b="1" dirty="0">
                <a:solidFill>
                  <a:schemeClr val="tx1"/>
                </a:solidFill>
              </a:rPr>
              <a:t>University of Economics , Katowice, Publishing House</a:t>
            </a:r>
          </a:p>
        </p:txBody>
      </p:sp>
      <p:sp>
        <p:nvSpPr>
          <p:cNvPr id="4" name="Date Placeholder 3"/>
          <p:cNvSpPr>
            <a:spLocks noGrp="1"/>
          </p:cNvSpPr>
          <p:nvPr>
            <p:ph type="dt" sz="half" idx="10"/>
          </p:nvPr>
        </p:nvSpPr>
        <p:spPr/>
        <p:txBody>
          <a:bodyPr/>
          <a:lstStyle/>
          <a:p>
            <a:r>
              <a:rPr lang="en-US"/>
              <a:t>ENHANCING CONSUMER AWARENESS</a:t>
            </a:r>
          </a:p>
        </p:txBody>
      </p:sp>
      <p:sp>
        <p:nvSpPr>
          <p:cNvPr id="5" name="Footer Placeholder 4"/>
          <p:cNvSpPr>
            <a:spLocks noGrp="1"/>
          </p:cNvSpPr>
          <p:nvPr>
            <p:ph type="ftr" sz="quarter" idx="11"/>
          </p:nvPr>
        </p:nvSpPr>
        <p:spPr/>
        <p:txBody>
          <a:bodyPr/>
          <a:lstStyle/>
          <a:p>
            <a:r>
              <a:rPr lang="en-US"/>
              <a:t>E-BOOK CHAPTER 7</a:t>
            </a:r>
          </a:p>
        </p:txBody>
      </p:sp>
      <p:sp>
        <p:nvSpPr>
          <p:cNvPr id="6" name="Slide Number Placeholder 5"/>
          <p:cNvSpPr>
            <a:spLocks noGrp="1"/>
          </p:cNvSpPr>
          <p:nvPr>
            <p:ph type="sldNum" sz="quarter" idx="12"/>
          </p:nvPr>
        </p:nvSpPr>
        <p:spPr/>
        <p:txBody>
          <a:bodyPr/>
          <a:lstStyle/>
          <a:p>
            <a:fld id="{2F61D12B-A0A5-9440-890A-0030956178A5}" type="slidenum">
              <a:rPr lang="en-US" smtClean="0"/>
              <a:pPr/>
              <a:t>10</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LIVRE ÉLECTRONIQUE</a:t>
            </a:r>
          </a:p>
        </p:txBody>
      </p:sp>
      <p:sp>
        <p:nvSpPr>
          <p:cNvPr id="3" name="Content Placeholder 2"/>
          <p:cNvSpPr>
            <a:spLocks noGrp="1"/>
          </p:cNvSpPr>
          <p:nvPr>
            <p:ph idx="1"/>
          </p:nvPr>
        </p:nvSpPr>
        <p:spPr/>
        <p:txBody>
          <a:bodyPr>
            <a:normAutofit/>
          </a:bodyPr>
          <a:lstStyle/>
          <a:p>
            <a:pPr algn="just">
              <a:buNone/>
            </a:pPr>
            <a:r>
              <a:rPr lang="en-US" dirty="0">
                <a:solidFill>
                  <a:schemeClr val="tx1"/>
                </a:solidFill>
              </a:rPr>
              <a:t>Structure:</a:t>
            </a:r>
          </a:p>
          <a:p>
            <a:pPr algn="just">
              <a:buNone/>
            </a:pPr>
            <a:endParaRPr lang="en-US" dirty="0">
              <a:solidFill>
                <a:schemeClr val="tx1"/>
              </a:solidFill>
            </a:endParaRPr>
          </a:p>
          <a:p>
            <a:pPr algn="just">
              <a:buFont typeface="Wingdings" pitchFamily="2" charset="2"/>
              <a:buChar char="Ø"/>
            </a:pPr>
            <a:r>
              <a:rPr lang="fr-FR" dirty="0">
                <a:solidFill>
                  <a:schemeClr val="tx1"/>
                </a:solidFill>
              </a:rPr>
              <a:t>articles introductifs sur tous les concepts-clés importants que les consommateurs devraient acquérir;</a:t>
            </a:r>
          </a:p>
          <a:p>
            <a:pPr algn="just">
              <a:buFont typeface="Wingdings" pitchFamily="2" charset="2"/>
              <a:buChar char="Ø"/>
            </a:pPr>
            <a:endParaRPr lang="fr-FR" dirty="0">
              <a:solidFill>
                <a:schemeClr val="tx1"/>
              </a:solidFill>
            </a:endParaRPr>
          </a:p>
          <a:p>
            <a:pPr algn="just">
              <a:buFont typeface="Wingdings" pitchFamily="2" charset="2"/>
              <a:buChar char="Ø"/>
            </a:pPr>
            <a:r>
              <a:rPr lang="fr-FR" dirty="0">
                <a:solidFill>
                  <a:schemeClr val="tx1"/>
                </a:solidFill>
              </a:rPr>
              <a:t>études de cas interactives;</a:t>
            </a:r>
          </a:p>
          <a:p>
            <a:pPr algn="just">
              <a:buFont typeface="Wingdings" pitchFamily="2" charset="2"/>
              <a:buChar char="Ø"/>
            </a:pPr>
            <a:endParaRPr lang="fr-FR" dirty="0">
              <a:solidFill>
                <a:schemeClr val="tx1"/>
              </a:solidFill>
            </a:endParaRPr>
          </a:p>
          <a:p>
            <a:pPr algn="just">
              <a:buFont typeface="Wingdings" pitchFamily="2" charset="2"/>
              <a:buChar char="Ø"/>
            </a:pPr>
            <a:r>
              <a:rPr lang="fr-FR" dirty="0">
                <a:solidFill>
                  <a:schemeClr val="tx1"/>
                </a:solidFill>
              </a:rPr>
              <a:t>un bref test après chaque étude de cas concernant la compréhension d’un sujet particulier.</a:t>
            </a:r>
            <a:endParaRPr lang="en-US" dirty="0">
              <a:solidFill>
                <a:schemeClr val="tx1"/>
              </a:solidFill>
            </a:endParaRPr>
          </a:p>
          <a:p>
            <a:pPr marL="0" indent="0">
              <a:buNone/>
            </a:pPr>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11</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solidFill>
                  <a:schemeClr val="tx1"/>
                </a:solidFill>
              </a:rPr>
              <a:t>L</a:t>
            </a:r>
            <a:r>
              <a:rPr lang="en-US" b="1" dirty="0">
                <a:solidFill>
                  <a:schemeClr val="tx1"/>
                </a:solidFill>
              </a:rPr>
              <a:t>IVRE ÉLECTRONIQUE</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a:solidFill>
                  <a:schemeClr val="tx1"/>
                </a:solidFill>
              </a:rPr>
              <a:t>matériel video ;</a:t>
            </a:r>
          </a:p>
          <a:p>
            <a:pPr algn="just">
              <a:buFont typeface="Wingdings" pitchFamily="2" charset="2"/>
              <a:buChar char="Ø"/>
            </a:pPr>
            <a:r>
              <a:rPr lang="fr-FR" dirty="0">
                <a:solidFill>
                  <a:schemeClr val="tx1"/>
                </a:solidFill>
              </a:rPr>
              <a:t>moteur de recherche connecté à l’Application mobile, comprenant des informations sur les problèmes et les solutions possibles pour le consommateur ;</a:t>
            </a:r>
          </a:p>
          <a:p>
            <a:pPr algn="just">
              <a:buFont typeface="Wingdings" pitchFamily="2" charset="2"/>
              <a:buChar char="Ø"/>
            </a:pPr>
            <a:r>
              <a:rPr lang="fr-FR" dirty="0">
                <a:solidFill>
                  <a:schemeClr val="tx1"/>
                </a:solidFill>
              </a:rPr>
              <a:t>guide méthodologique pour l'utilisation de l’Application mobile Consume-</a:t>
            </a:r>
            <a:r>
              <a:rPr lang="fr-FR" dirty="0" err="1">
                <a:solidFill>
                  <a:schemeClr val="tx1"/>
                </a:solidFill>
              </a:rPr>
              <a:t>aware</a:t>
            </a:r>
            <a:r>
              <a:rPr lang="fr-FR" dirty="0">
                <a:solidFill>
                  <a:schemeClr val="tx1"/>
                </a:solidFill>
              </a:rPr>
              <a:t> ;</a:t>
            </a:r>
          </a:p>
          <a:p>
            <a:pPr algn="just">
              <a:buFont typeface="Wingdings" pitchFamily="2" charset="2"/>
              <a:buChar char="Ø"/>
            </a:pPr>
            <a:endParaRPr lang="fr-FR" dirty="0">
              <a:solidFill>
                <a:schemeClr val="tx1"/>
              </a:solidFill>
            </a:endParaRPr>
          </a:p>
          <a:p>
            <a:pPr algn="just">
              <a:buFont typeface="Wingdings" pitchFamily="2" charset="2"/>
              <a:buChar char="Ø"/>
            </a:pPr>
            <a:endParaRPr lang="en-US" dirty="0">
              <a:solidFill>
                <a:schemeClr val="tx1"/>
              </a:solidFill>
            </a:endParaRPr>
          </a:p>
          <a:p>
            <a:pPr algn="just">
              <a:buNone/>
            </a:pPr>
            <a:endParaRPr lang="fr-FR" dirty="0">
              <a:solidFill>
                <a:schemeClr val="tx1"/>
              </a:solidFill>
            </a:endParaRPr>
          </a:p>
        </p:txBody>
      </p:sp>
      <p:sp>
        <p:nvSpPr>
          <p:cNvPr id="6" name="Slide Number Placeholder 5"/>
          <p:cNvSpPr>
            <a:spLocks noGrp="1"/>
          </p:cNvSpPr>
          <p:nvPr>
            <p:ph type="sldNum" sz="quarter" idx="12"/>
          </p:nvPr>
        </p:nvSpPr>
        <p:spPr/>
        <p:txBody>
          <a:bodyPr/>
          <a:lstStyle/>
          <a:p>
            <a:fld id="{2F61D12B-A0A5-9440-890A-0030956178A5}" type="slidenum">
              <a:rPr lang="en-US" smtClean="0"/>
              <a:pPr/>
              <a:t>12</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APPLICATION MOBILE</a:t>
            </a:r>
          </a:p>
        </p:txBody>
      </p:sp>
      <p:sp>
        <p:nvSpPr>
          <p:cNvPr id="6" name="Slide Number Placeholder 5"/>
          <p:cNvSpPr>
            <a:spLocks noGrp="1"/>
          </p:cNvSpPr>
          <p:nvPr>
            <p:ph type="sldNum" sz="quarter" idx="12"/>
          </p:nvPr>
        </p:nvSpPr>
        <p:spPr/>
        <p:txBody>
          <a:bodyPr/>
          <a:lstStyle/>
          <a:p>
            <a:fld id="{2F61D12B-A0A5-9440-890A-0030956178A5}" type="slidenum">
              <a:rPr lang="en-US" smtClean="0"/>
              <a:pPr/>
              <a:t>13</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Oval 7"/>
          <p:cNvSpPr/>
          <p:nvPr/>
        </p:nvSpPr>
        <p:spPr>
          <a:xfrm>
            <a:off x="1600200" y="2071688"/>
            <a:ext cx="8943975" cy="33004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 outil novateur utilisé dans le processus d'apprentissage comme solution utile pour tous les consommateurs de l'Union Européenne.</a:t>
            </a:r>
            <a:endParaRPr lang="en-US" sz="2800"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APPLICATION MOBILE</a:t>
            </a:r>
            <a:endParaRPr lang="en-US" dirty="0"/>
          </a:p>
        </p:txBody>
      </p:sp>
      <p:sp>
        <p:nvSpPr>
          <p:cNvPr id="3" name="Content Placeholder 2"/>
          <p:cNvSpPr>
            <a:spLocks noGrp="1"/>
          </p:cNvSpPr>
          <p:nvPr>
            <p:ph idx="1"/>
          </p:nvPr>
        </p:nvSpPr>
        <p:spPr/>
        <p:txBody>
          <a:bodyPr>
            <a:normAutofit fontScale="92500"/>
          </a:bodyPr>
          <a:lstStyle/>
          <a:p>
            <a:pPr algn="just">
              <a:buNone/>
            </a:pPr>
            <a:r>
              <a:rPr lang="fr-FR" dirty="0">
                <a:solidFill>
                  <a:schemeClr val="tx1"/>
                </a:solidFill>
              </a:rPr>
              <a:t>La base de données comprend:</a:t>
            </a:r>
          </a:p>
          <a:p>
            <a:pPr algn="just"/>
            <a:r>
              <a:rPr lang="fr-FR" dirty="0">
                <a:solidFill>
                  <a:schemeClr val="tx1"/>
                </a:solidFill>
              </a:rPr>
              <a:t> un ensemble structuré de données concernant les problèmes et les solutions possibles du consommateur, soutenant les droits du consommateur;</a:t>
            </a:r>
          </a:p>
          <a:p>
            <a:pPr algn="just"/>
            <a:r>
              <a:rPr lang="fr-FR" dirty="0">
                <a:solidFill>
                  <a:schemeClr val="tx1"/>
                </a:solidFill>
              </a:rPr>
              <a:t> les problèmes et les solutions sont classés en fonction du pays d'origine.</a:t>
            </a:r>
          </a:p>
          <a:p>
            <a:pPr algn="just">
              <a:buNone/>
            </a:pPr>
            <a:endParaRPr lang="fr-FR" dirty="0">
              <a:solidFill>
                <a:schemeClr val="tx1"/>
              </a:solidFill>
            </a:endParaRPr>
          </a:p>
          <a:p>
            <a:pPr algn="just">
              <a:buNone/>
            </a:pPr>
            <a:r>
              <a:rPr lang="fr-FR" dirty="0">
                <a:solidFill>
                  <a:schemeClr val="tx1"/>
                </a:solidFill>
              </a:rPr>
              <a:t>   La base de données est régulièrement mise à jour en y ajoutant de nouvelles problématiques, en premier lieu par les institutions participantes à ce projet, ainsi que par toutes les autres institutions intéressées à la mise en œuvre de cette Application Mobile.</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F61D12B-A0A5-9440-890A-0030956178A5}" type="slidenum">
              <a:rPr lang="en-US" smtClean="0"/>
              <a:pPr/>
              <a:t>14</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APPLICATION MOBILE </a:t>
            </a:r>
          </a:p>
        </p:txBody>
      </p:sp>
      <p:sp>
        <p:nvSpPr>
          <p:cNvPr id="6" name="Slide Number Placeholder 5"/>
          <p:cNvSpPr>
            <a:spLocks noGrp="1"/>
          </p:cNvSpPr>
          <p:nvPr>
            <p:ph type="sldNum" sz="quarter" idx="12"/>
          </p:nvPr>
        </p:nvSpPr>
        <p:spPr/>
        <p:txBody>
          <a:bodyPr/>
          <a:lstStyle/>
          <a:p>
            <a:fld id="{2F61D12B-A0A5-9440-890A-0030956178A5}" type="slidenum">
              <a:rPr lang="en-US" smtClean="0"/>
              <a:pPr/>
              <a:t>15</a:t>
            </a:fld>
            <a:endParaRPr lang="en-US"/>
          </a:p>
        </p:txBody>
      </p:sp>
      <p:sp>
        <p:nvSpPr>
          <p:cNvPr id="7" name="Rectangle 6"/>
          <p:cNvSpPr/>
          <p:nvPr/>
        </p:nvSpPr>
        <p:spPr>
          <a:xfrm>
            <a:off x="2071689" y="2257424"/>
            <a:ext cx="7629524" cy="311467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L’Application Mobile dispose d’un moteur de recherche intuitif grâce auquel il sera possible de trouver les problèmes particuliers concernant les droits des consommateurs et leurs solutions possibles.</a:t>
            </a:r>
            <a:endParaRPr lang="en-US" sz="2800" b="1" dirty="0">
              <a:solidFill>
                <a:schemeClr val="tx1"/>
              </a:solidFill>
            </a:endParaRPr>
          </a:p>
        </p:txBody>
      </p:sp>
      <p:pic>
        <p:nvPicPr>
          <p:cNvPr id="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263951" y="518475"/>
            <a:ext cx="8248453" cy="1127764"/>
          </a:xfrm>
        </p:spPr>
        <p:txBody>
          <a:bodyPr>
            <a:normAutofit/>
          </a:bodyPr>
          <a:lstStyle/>
          <a:p>
            <a:r>
              <a:rPr lang="fr-FR" sz="3600" b="1" cap="all" dirty="0">
                <a:solidFill>
                  <a:schemeClr val="tx1"/>
                </a:solidFill>
                <a:latin typeface="+mn-lt"/>
              </a:rPr>
              <a:t>Partenaires du projet</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9"/>
            <a:ext cx="10609082" cy="4530724"/>
          </a:xfrm>
        </p:spPr>
        <p:txBody>
          <a:bodyPr>
            <a:normAutofit/>
          </a:bodyPr>
          <a:lstStyle/>
          <a:p>
            <a:endParaRPr lang="en-US" dirty="0">
              <a:solidFill>
                <a:schemeClr val="tx1"/>
              </a:solidFill>
            </a:endParaRPr>
          </a:p>
          <a:p>
            <a:pPr>
              <a:buNone/>
            </a:pPr>
            <a:r>
              <a:rPr lang="en-US" dirty="0">
                <a:solidFill>
                  <a:schemeClr val="tx1"/>
                </a:solidFill>
              </a:rPr>
              <a:t>                         Des </a:t>
            </a:r>
            <a:r>
              <a:rPr lang="fr-FR" dirty="0">
                <a:solidFill>
                  <a:schemeClr val="tx1"/>
                </a:solidFill>
              </a:rPr>
              <a:t>spécialistes dans les domaines de la consommation et du marketing, du commerce international et des TIC, ayant une vaste compétence dans les projets transnationaux</a:t>
            </a:r>
            <a:r>
              <a:rPr lang="en-US" dirty="0">
                <a:solidFill>
                  <a:schemeClr val="tx1"/>
                </a:solidFill>
              </a:rPr>
              <a:t>.</a:t>
            </a:r>
          </a:p>
          <a:p>
            <a:pPr>
              <a:buNone/>
            </a:pPr>
            <a:endParaRPr lang="en-US" dirty="0">
              <a:solidFill>
                <a:schemeClr val="tx1"/>
              </a:solidFill>
            </a:endParaRPr>
          </a:p>
          <a:p>
            <a:pPr>
              <a:buNone/>
            </a:pPr>
            <a:r>
              <a:rPr lang="en-US" dirty="0">
                <a:solidFill>
                  <a:schemeClr val="tx1"/>
                </a:solidFill>
              </a:rPr>
              <a:t>                    </a:t>
            </a:r>
            <a:r>
              <a:rPr lang="fr-FR" dirty="0">
                <a:solidFill>
                  <a:schemeClr val="tx1"/>
                </a:solidFill>
              </a:rPr>
              <a:t>Chaque partenaire possède des expériences spécifiques à chaque pays et est en mesure de contribuer par les connaissances et les meilleures pratiques spécifiques à chaque pays</a:t>
            </a:r>
            <a:r>
              <a:rPr lang="en-US" dirty="0">
                <a:solidFill>
                  <a:schemeClr val="tx1"/>
                </a:solidFill>
              </a:rPr>
              <a:t>. </a:t>
            </a:r>
            <a:endParaRPr lang="ro-RO" dirty="0">
              <a:solidFill>
                <a:schemeClr val="tx1"/>
              </a:solidFill>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16</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Right Arrow 9"/>
          <p:cNvSpPr/>
          <p:nvPr/>
        </p:nvSpPr>
        <p:spPr>
          <a:xfrm>
            <a:off x="1243013" y="2000822"/>
            <a:ext cx="978408" cy="484632"/>
          </a:xfrm>
          <a:prstGeom prst="rightArrow">
            <a:avLst>
              <a:gd name="adj1" fmla="val 853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243013" y="3714750"/>
            <a:ext cx="978408" cy="484632"/>
          </a:xfrm>
          <a:prstGeom prst="rightArrow">
            <a:avLst>
              <a:gd name="adj1" fmla="val 853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564328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292231" y="518474"/>
            <a:ext cx="8220173" cy="1138875"/>
          </a:xfrm>
        </p:spPr>
        <p:txBody>
          <a:bodyPr>
            <a:normAutofit fontScale="90000"/>
          </a:bodyPr>
          <a:lstStyle/>
          <a:p>
            <a:r>
              <a:rPr lang="fr-FR" sz="3600" b="1" cap="all" dirty="0">
                <a:solidFill>
                  <a:schemeClr val="tx1"/>
                </a:solidFill>
                <a:latin typeface="+mn-lt"/>
              </a:rPr>
              <a:t/>
            </a:r>
            <a:br>
              <a:rPr lang="fr-FR" sz="3600" b="1" cap="all" dirty="0">
                <a:solidFill>
                  <a:schemeClr val="tx1"/>
                </a:solidFill>
                <a:latin typeface="+mn-lt"/>
              </a:rPr>
            </a:br>
            <a:r>
              <a:rPr lang="fr-FR" sz="3600" b="1" cap="all" dirty="0">
                <a:solidFill>
                  <a:schemeClr val="tx1"/>
                </a:solidFill>
                <a:latin typeface="+mn-lt"/>
              </a:rPr>
              <a:t>PARTENAIRES DU PROJET ET LEURS </a:t>
            </a:r>
            <a:r>
              <a:rPr lang="fr-FR" sz="3600" b="1" cap="all" dirty="0" err="1">
                <a:solidFill>
                  <a:schemeClr val="tx1"/>
                </a:solidFill>
                <a:latin typeface="+mn-lt"/>
              </a:rPr>
              <a:t>COMPéTENCES</a:t>
            </a:r>
            <a:endParaRPr lang="fr-FR" sz="3600" b="1" cap="all" dirty="0">
              <a:solidFill>
                <a:schemeClr val="tx1"/>
              </a:solidFill>
              <a:latin typeface="+mn-lt"/>
            </a:endParaRP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57349"/>
            <a:ext cx="10609082" cy="5064125"/>
          </a:xfrm>
        </p:spPr>
        <p:txBody>
          <a:bodyPr>
            <a:normAutofit fontScale="85000" lnSpcReduction="20000"/>
          </a:bodyPr>
          <a:lstStyle/>
          <a:p>
            <a:pPr>
              <a:buFont typeface="Wingdings" pitchFamily="2" charset="2"/>
              <a:buChar char="Ø"/>
            </a:pPr>
            <a:r>
              <a:rPr lang="fr-FR" b="1" dirty="0" smtClean="0">
                <a:solidFill>
                  <a:schemeClr val="tx1"/>
                </a:solidFill>
              </a:rPr>
              <a:t>Université </a:t>
            </a:r>
            <a:r>
              <a:rPr lang="fr-FR" b="1" dirty="0">
                <a:solidFill>
                  <a:schemeClr val="tx1"/>
                </a:solidFill>
              </a:rPr>
              <a:t>d'économie de Katowice (Coordonnateur), Pologne - protection des droits des consommateurs dans les pays d'Europe centrale et orientale</a:t>
            </a:r>
          </a:p>
          <a:p>
            <a:pPr>
              <a:buFont typeface="Wingdings" pitchFamily="2" charset="2"/>
              <a:buChar char="Ø"/>
            </a:pPr>
            <a:r>
              <a:rPr lang="fr-FR" b="1" dirty="0">
                <a:solidFill>
                  <a:schemeClr val="tx1"/>
                </a:solidFill>
              </a:rPr>
              <a:t>Université des sciences appliquées de Seinäjoki, Finlande - conception et mise en œuvre des applications mobiles</a:t>
            </a:r>
          </a:p>
          <a:p>
            <a:pPr>
              <a:buFont typeface="Wingdings" pitchFamily="2" charset="2"/>
              <a:buChar char="Ø"/>
            </a:pPr>
            <a:r>
              <a:rPr lang="fr-FR" b="1" dirty="0">
                <a:solidFill>
                  <a:schemeClr val="tx1"/>
                </a:solidFill>
              </a:rPr>
              <a:t>Université de Bucarest, Roumanie - marketing, relations publiques, diffusion</a:t>
            </a:r>
          </a:p>
          <a:p>
            <a:pPr>
              <a:buFont typeface="Wingdings" pitchFamily="2" charset="2"/>
              <a:buChar char="Ø"/>
            </a:pPr>
            <a:r>
              <a:rPr lang="fr-FR" b="1" dirty="0">
                <a:solidFill>
                  <a:schemeClr val="tx1"/>
                </a:solidFill>
              </a:rPr>
              <a:t>Université de Trente, Italie - protection des droits des consommateurs en Europe occidentale</a:t>
            </a:r>
          </a:p>
          <a:p>
            <a:pPr>
              <a:buFont typeface="Wingdings" pitchFamily="2" charset="2"/>
              <a:buChar char="Ø"/>
            </a:pPr>
            <a:r>
              <a:rPr lang="fr-FR" b="1" dirty="0" err="1">
                <a:solidFill>
                  <a:schemeClr val="tx1"/>
                </a:solidFill>
              </a:rPr>
              <a:t>Howest</a:t>
            </a:r>
            <a:r>
              <a:rPr lang="fr-FR" b="1" dirty="0">
                <a:solidFill>
                  <a:schemeClr val="tx1"/>
                </a:solidFill>
              </a:rPr>
              <a:t>, </a:t>
            </a:r>
            <a:r>
              <a:rPr lang="fr-FR" b="1" dirty="0" err="1">
                <a:solidFill>
                  <a:schemeClr val="tx1"/>
                </a:solidFill>
              </a:rPr>
              <a:t>University</a:t>
            </a:r>
            <a:r>
              <a:rPr lang="fr-FR" b="1" dirty="0">
                <a:solidFill>
                  <a:schemeClr val="tx1"/>
                </a:solidFill>
              </a:rPr>
              <a:t> </a:t>
            </a:r>
            <a:r>
              <a:rPr lang="fr-FR" b="1" dirty="0" err="1">
                <a:solidFill>
                  <a:schemeClr val="tx1"/>
                </a:solidFill>
              </a:rPr>
              <a:t>College</a:t>
            </a:r>
            <a:r>
              <a:rPr lang="fr-FR" b="1" dirty="0">
                <a:solidFill>
                  <a:schemeClr val="tx1"/>
                </a:solidFill>
              </a:rPr>
              <a:t> Flandre Occidentale, Belgique - marketing numérique, droit des consommateurs et loi Internet et cybersécurité</a:t>
            </a:r>
          </a:p>
          <a:p>
            <a:pPr>
              <a:buFont typeface="Wingdings" pitchFamily="2" charset="2"/>
              <a:buChar char="Ø"/>
            </a:pPr>
            <a:r>
              <a:rPr lang="fr-FR" b="1" dirty="0">
                <a:solidFill>
                  <a:schemeClr val="tx1"/>
                </a:solidFill>
              </a:rPr>
              <a:t>Budapest Business </a:t>
            </a:r>
            <a:r>
              <a:rPr lang="fr-FR" b="1" dirty="0" err="1">
                <a:solidFill>
                  <a:schemeClr val="tx1"/>
                </a:solidFill>
              </a:rPr>
              <a:t>School</a:t>
            </a:r>
            <a:r>
              <a:rPr lang="fr-FR" b="1" dirty="0">
                <a:solidFill>
                  <a:schemeClr val="tx1"/>
                </a:solidFill>
              </a:rPr>
              <a:t> (Université d’Économie de Budapest), Hongrie - compétences informatiques</a:t>
            </a:r>
          </a:p>
          <a:p>
            <a:pPr>
              <a:buFont typeface="Wingdings" pitchFamily="2" charset="2"/>
              <a:buChar char="Ø"/>
            </a:pPr>
            <a:r>
              <a:rPr lang="fr-FR" b="1" dirty="0">
                <a:solidFill>
                  <a:schemeClr val="tx1"/>
                </a:solidFill>
              </a:rPr>
              <a:t>Université </a:t>
            </a:r>
            <a:r>
              <a:rPr lang="fr-FR" b="1" dirty="0" err="1">
                <a:solidFill>
                  <a:schemeClr val="tx1"/>
                </a:solidFill>
              </a:rPr>
              <a:t>Isik</a:t>
            </a:r>
            <a:r>
              <a:rPr lang="fr-FR" b="1" dirty="0">
                <a:solidFill>
                  <a:schemeClr val="tx1"/>
                </a:solidFill>
              </a:rPr>
              <a:t>, Turquie - apprentissage en ligne</a:t>
            </a:r>
          </a:p>
          <a:p>
            <a:pPr>
              <a:buFont typeface="Wingdings" pitchFamily="2" charset="2"/>
              <a:buChar char="Ø"/>
            </a:pPr>
            <a:r>
              <a:rPr lang="fr-FR" b="1" dirty="0">
                <a:solidFill>
                  <a:schemeClr val="tx1"/>
                </a:solidFill>
              </a:rPr>
              <a:t>Université Savoie Mont Blanc, France - études sur les pratiques de consommation, études de marché quantitatives et qualitatives</a:t>
            </a:r>
            <a:endParaRPr lang="en-US" b="1" dirty="0">
              <a:solidFill>
                <a:schemeClr val="tx1"/>
              </a:solidFill>
            </a:endParaRPr>
          </a:p>
          <a:p>
            <a:pPr>
              <a:buFont typeface="Wingdings" pitchFamily="2" charset="2"/>
              <a:buChar char="Ø"/>
            </a:pPr>
            <a:r>
              <a:rPr lang="en-US" b="1" dirty="0">
                <a:solidFill>
                  <a:schemeClr val="tx1"/>
                </a:solidFill>
              </a:rPr>
              <a:t>80 </a:t>
            </a:r>
            <a:r>
              <a:rPr lang="fr-FR" b="1" dirty="0">
                <a:solidFill>
                  <a:schemeClr val="tx1"/>
                </a:solidFill>
              </a:rPr>
              <a:t>étudiants</a:t>
            </a: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17</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709897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546755" y="518475"/>
            <a:ext cx="7965649" cy="1127764"/>
          </a:xfrm>
        </p:spPr>
        <p:txBody>
          <a:bodyPr>
            <a:normAutofit/>
          </a:bodyPr>
          <a:lstStyle/>
          <a:p>
            <a:r>
              <a:rPr lang="fr-FR" sz="3600" b="1" cap="all" dirty="0">
                <a:solidFill>
                  <a:schemeClr val="tx1"/>
                </a:solidFill>
                <a:latin typeface="+mn-lt"/>
              </a:rPr>
              <a:t>DURÉE ET ÉTAPES DU PROJET</a:t>
            </a:r>
            <a:endParaRPr lang="en-US" sz="3600" b="1" cap="all" dirty="0">
              <a:solidFill>
                <a:schemeClr val="tx1"/>
              </a:solidFill>
              <a:latin typeface="+mn-lt"/>
            </a:endParaRP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9"/>
            <a:ext cx="10609082" cy="4530724"/>
          </a:xfrm>
        </p:spPr>
        <p:txBody>
          <a:bodyPr>
            <a:normAutofit fontScale="92500" lnSpcReduction="10000"/>
          </a:bodyPr>
          <a:lstStyle/>
          <a:p>
            <a:pPr marL="0" indent="0">
              <a:buNone/>
            </a:pPr>
            <a:endParaRPr lang="fr-FR" dirty="0">
              <a:solidFill>
                <a:schemeClr val="accent1"/>
              </a:solidFill>
            </a:endParaRPr>
          </a:p>
          <a:p>
            <a:pPr marL="0" indent="0" algn="just">
              <a:buNone/>
            </a:pPr>
            <a:r>
              <a:rPr lang="fr-FR" b="1" dirty="0">
                <a:solidFill>
                  <a:schemeClr val="tx1"/>
                </a:solidFill>
              </a:rPr>
              <a:t>Durée </a:t>
            </a:r>
            <a:r>
              <a:rPr lang="fr-FR" dirty="0">
                <a:solidFill>
                  <a:schemeClr val="tx1"/>
                </a:solidFill>
              </a:rPr>
              <a:t>: 2017-2019</a:t>
            </a:r>
          </a:p>
          <a:p>
            <a:pPr marL="0" indent="0" algn="just">
              <a:buNone/>
            </a:pPr>
            <a:endParaRPr lang="fr-FR" dirty="0">
              <a:solidFill>
                <a:schemeClr val="tx1"/>
              </a:solidFill>
            </a:endParaRPr>
          </a:p>
          <a:p>
            <a:pPr marL="0" indent="0" algn="just">
              <a:buNone/>
            </a:pPr>
            <a:r>
              <a:rPr lang="fr-FR" sz="3000" b="1" dirty="0">
                <a:solidFill>
                  <a:schemeClr val="tx1"/>
                </a:solidFill>
              </a:rPr>
              <a:t>Rencontres transnationales </a:t>
            </a:r>
            <a:r>
              <a:rPr lang="fr-FR" sz="3000" dirty="0">
                <a:solidFill>
                  <a:schemeClr val="tx1"/>
                </a:solidFill>
              </a:rPr>
              <a:t>: </a:t>
            </a:r>
          </a:p>
          <a:p>
            <a:pPr marL="0" indent="0" algn="just">
              <a:buNone/>
            </a:pPr>
            <a:r>
              <a:rPr lang="fr-FR" sz="3000" dirty="0">
                <a:solidFill>
                  <a:schemeClr val="tx1"/>
                </a:solidFill>
              </a:rPr>
              <a:t>2016: Université d’Economie de Katowice, Pologne – initiation du projet</a:t>
            </a:r>
          </a:p>
          <a:p>
            <a:pPr marL="0" indent="0" algn="just">
              <a:buNone/>
            </a:pPr>
            <a:r>
              <a:rPr lang="fr-FR" sz="3000" dirty="0">
                <a:solidFill>
                  <a:schemeClr val="tx1"/>
                </a:solidFill>
              </a:rPr>
              <a:t>2017: Budapest Business </a:t>
            </a:r>
            <a:r>
              <a:rPr lang="fr-FR" sz="3000" dirty="0" err="1">
                <a:solidFill>
                  <a:schemeClr val="tx1"/>
                </a:solidFill>
              </a:rPr>
              <a:t>School</a:t>
            </a:r>
            <a:r>
              <a:rPr lang="fr-FR" sz="3000" dirty="0">
                <a:solidFill>
                  <a:schemeClr val="tx1"/>
                </a:solidFill>
              </a:rPr>
              <a:t>, Budapest, Hongrie et Université des Sciences Appliquées de Seinäjoki, Finlande </a:t>
            </a:r>
          </a:p>
          <a:p>
            <a:pPr marL="0" indent="0" algn="just">
              <a:buNone/>
            </a:pPr>
            <a:r>
              <a:rPr lang="fr-FR" sz="3000" dirty="0">
                <a:solidFill>
                  <a:schemeClr val="tx1"/>
                </a:solidFill>
              </a:rPr>
              <a:t>2018: Université de Trente, Italie et Université Savoie Mont Blanc, France </a:t>
            </a:r>
          </a:p>
          <a:p>
            <a:pPr marL="0" indent="0" algn="just">
              <a:buNone/>
            </a:pPr>
            <a:r>
              <a:rPr lang="fr-FR" sz="3000" dirty="0">
                <a:solidFill>
                  <a:schemeClr val="tx1"/>
                </a:solidFill>
              </a:rPr>
              <a:t>2019: </a:t>
            </a:r>
            <a:r>
              <a:rPr lang="fr-FR" sz="3000" dirty="0" err="1">
                <a:solidFill>
                  <a:schemeClr val="tx1"/>
                </a:solidFill>
              </a:rPr>
              <a:t>Howest</a:t>
            </a:r>
            <a:r>
              <a:rPr lang="fr-FR" sz="3000" dirty="0">
                <a:solidFill>
                  <a:schemeClr val="tx1"/>
                </a:solidFill>
              </a:rPr>
              <a:t>, </a:t>
            </a:r>
            <a:r>
              <a:rPr lang="fr-FR" sz="3000" dirty="0" err="1">
                <a:solidFill>
                  <a:schemeClr val="tx1"/>
                </a:solidFill>
              </a:rPr>
              <a:t>University</a:t>
            </a:r>
            <a:r>
              <a:rPr lang="fr-FR" sz="3000" dirty="0">
                <a:solidFill>
                  <a:schemeClr val="tx1"/>
                </a:solidFill>
              </a:rPr>
              <a:t> </a:t>
            </a:r>
            <a:r>
              <a:rPr lang="fr-FR" sz="3000" dirty="0" err="1">
                <a:solidFill>
                  <a:schemeClr val="tx1"/>
                </a:solidFill>
              </a:rPr>
              <a:t>College</a:t>
            </a:r>
            <a:r>
              <a:rPr lang="fr-FR" sz="3000" dirty="0">
                <a:solidFill>
                  <a:schemeClr val="tx1"/>
                </a:solidFill>
              </a:rPr>
              <a:t> Flandre Occidentale, Belgique </a:t>
            </a: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18</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68635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546755" y="518475"/>
            <a:ext cx="7965649" cy="1127764"/>
          </a:xfrm>
        </p:spPr>
        <p:txBody>
          <a:bodyPr>
            <a:normAutofit/>
          </a:bodyPr>
          <a:lstStyle/>
          <a:p>
            <a:r>
              <a:rPr lang="en-US" sz="3600" b="1" cap="all" dirty="0" err="1">
                <a:solidFill>
                  <a:schemeClr val="tx1"/>
                </a:solidFill>
                <a:latin typeface="+mn-lt"/>
              </a:rPr>
              <a:t>Activités</a:t>
            </a:r>
            <a:r>
              <a:rPr lang="en-US" sz="3600" b="1" cap="all" dirty="0">
                <a:solidFill>
                  <a:schemeClr val="tx1"/>
                </a:solidFill>
                <a:latin typeface="+mn-lt"/>
              </a:rPr>
              <a:t> du PROJET</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285875"/>
            <a:ext cx="10609082" cy="5435600"/>
          </a:xfrm>
        </p:spPr>
        <p:txBody>
          <a:bodyPr>
            <a:normAutofit fontScale="25000" lnSpcReduction="20000"/>
          </a:bodyPr>
          <a:lstStyle/>
          <a:p>
            <a:pPr algn="just"/>
            <a:endParaRPr lang="en-US" sz="8600" dirty="0">
              <a:solidFill>
                <a:schemeClr val="tx1"/>
              </a:solidFill>
            </a:endParaRPr>
          </a:p>
          <a:p>
            <a:pPr algn="just"/>
            <a:r>
              <a:rPr lang="fr-FR" sz="9600" b="1" dirty="0">
                <a:solidFill>
                  <a:schemeClr val="tx1"/>
                </a:solidFill>
              </a:rPr>
              <a:t>Répartition des tâches par partenaire.</a:t>
            </a:r>
          </a:p>
          <a:p>
            <a:pPr algn="just"/>
            <a:r>
              <a:rPr lang="fr-FR" sz="9600" b="1" dirty="0">
                <a:solidFill>
                  <a:schemeClr val="tx1"/>
                </a:solidFill>
              </a:rPr>
              <a:t>Contenu du livre et du livre électronique.</a:t>
            </a:r>
          </a:p>
          <a:p>
            <a:pPr algn="just"/>
            <a:r>
              <a:rPr lang="fr-FR" sz="9600" b="1" dirty="0">
                <a:solidFill>
                  <a:schemeClr val="tx1"/>
                </a:solidFill>
              </a:rPr>
              <a:t>Programmes intensifs : tester l'application mobile sur des groupes cibles - étudiants des universités partenaires, assistés par des experts en informatique et des enseignants partenaires.</a:t>
            </a:r>
          </a:p>
          <a:p>
            <a:pPr algn="just"/>
            <a:r>
              <a:rPr lang="fr-FR" sz="9600" b="1" dirty="0">
                <a:solidFill>
                  <a:schemeClr val="tx1"/>
                </a:solidFill>
              </a:rPr>
              <a:t>Conception de l'enquête pour l’évaluation du projet.</a:t>
            </a:r>
          </a:p>
          <a:p>
            <a:pPr algn="just"/>
            <a:r>
              <a:rPr lang="fr-FR" sz="9600" b="1" dirty="0">
                <a:solidFill>
                  <a:schemeClr val="tx1"/>
                </a:solidFill>
              </a:rPr>
              <a:t>Conception du cours et enquête d’évaluation des enseignants.</a:t>
            </a:r>
          </a:p>
          <a:p>
            <a:pPr algn="just"/>
            <a:r>
              <a:rPr lang="fr-FR" sz="9600" b="1" dirty="0">
                <a:solidFill>
                  <a:schemeClr val="tx1"/>
                </a:solidFill>
              </a:rPr>
              <a:t>Conception du programme de cours.</a:t>
            </a:r>
          </a:p>
          <a:p>
            <a:pPr algn="just"/>
            <a:r>
              <a:rPr lang="fr-FR" sz="9600" b="1" dirty="0">
                <a:solidFill>
                  <a:schemeClr val="tx1"/>
                </a:solidFill>
              </a:rPr>
              <a:t>Collection d’études de cas, de matériel vidéo, de questionnaires pour l’Application Mobile.</a:t>
            </a:r>
          </a:p>
          <a:p>
            <a:pPr algn="just"/>
            <a:r>
              <a:rPr lang="fr-FR" sz="9600" b="1" dirty="0">
                <a:solidFill>
                  <a:schemeClr val="tx1"/>
                </a:solidFill>
              </a:rPr>
              <a:t>Guide de bonnes pratiques pour l’Application Mobile.</a:t>
            </a:r>
          </a:p>
          <a:p>
            <a:pPr algn="just"/>
            <a:r>
              <a:rPr lang="fr-FR" sz="9600" b="1" dirty="0">
                <a:solidFill>
                  <a:schemeClr val="tx1"/>
                </a:solidFill>
              </a:rPr>
              <a:t>Présentation de la promotion du projet.</a:t>
            </a:r>
          </a:p>
          <a:p>
            <a:pPr algn="just"/>
            <a:r>
              <a:rPr lang="fr-FR" sz="9600" b="1" dirty="0">
                <a:solidFill>
                  <a:schemeClr val="tx1"/>
                </a:solidFill>
              </a:rPr>
              <a:t>Présentation de la diffusion du projet (formative et sommative).</a:t>
            </a:r>
          </a:p>
          <a:p>
            <a:pPr algn="just"/>
            <a:r>
              <a:rPr lang="fr-FR" sz="9600" b="1" dirty="0">
                <a:solidFill>
                  <a:schemeClr val="tx1"/>
                </a:solidFill>
              </a:rPr>
              <a:t>Guide de rédaction du projet.</a:t>
            </a:r>
          </a:p>
          <a:p>
            <a:pPr algn="just"/>
            <a:r>
              <a:rPr lang="fr-FR" sz="9600" b="1" dirty="0">
                <a:solidFill>
                  <a:schemeClr val="tx1"/>
                </a:solidFill>
              </a:rPr>
              <a:t>Plateforme du projet.</a:t>
            </a:r>
            <a:endParaRPr lang="en-US" sz="9600" b="1" dirty="0">
              <a:solidFill>
                <a:schemeClr val="tx1"/>
              </a:solidFill>
            </a:endParaRPr>
          </a:p>
          <a:p>
            <a:pPr marL="0" indent="0">
              <a:buNone/>
            </a:pPr>
            <a:r>
              <a:rPr lang="ro-RO" sz="9600" dirty="0">
                <a:solidFill>
                  <a:schemeClr val="accent1"/>
                </a:solidFill>
                <a:latin typeface="French Script MT" panose="03020402040607040605" pitchFamily="66" charset="0"/>
              </a:rPr>
              <a:t>	</a:t>
            </a: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19</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0038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a:extLst>
              <a:ext uri="{FF2B5EF4-FFF2-40B4-BE49-F238E27FC236}">
                <a16:creationId xmlns="" xmlns:a16="http://schemas.microsoft.com/office/drawing/2014/main" id="{08640D47-C9AD-D145-BE75-52B31D51723E}"/>
              </a:ext>
            </a:extLst>
          </p:cNvPr>
          <p:cNvSpPr>
            <a:spLocks noGrp="1"/>
          </p:cNvSpPr>
          <p:nvPr>
            <p:ph type="subTitle" idx="1"/>
          </p:nvPr>
        </p:nvSpPr>
        <p:spPr>
          <a:xfrm>
            <a:off x="914401" y="3726733"/>
            <a:ext cx="10086534" cy="2167630"/>
          </a:xfrm>
        </p:spPr>
        <p:txBody>
          <a:bodyPr>
            <a:normAutofit fontScale="62500" lnSpcReduction="20000"/>
          </a:bodyPr>
          <a:lstStyle/>
          <a:p>
            <a:r>
              <a:rPr lang="fr-FR" altLang="en-US" sz="3600" b="1" dirty="0"/>
              <a:t>Améliorer la qualité dans l'enseignement supérieur novateur concernant la sensibilisation des consommateurs</a:t>
            </a:r>
          </a:p>
          <a:p>
            <a:r>
              <a:rPr lang="en-US" altLang="en-US" sz="3600" b="1" dirty="0"/>
              <a:t> </a:t>
            </a:r>
            <a:endParaRPr lang="pl-PL" altLang="en-US" sz="3600" b="1" dirty="0"/>
          </a:p>
          <a:p>
            <a:r>
              <a:rPr lang="en-US" altLang="en-US" sz="3600" b="1" dirty="0"/>
              <a:t>Consume-aware</a:t>
            </a:r>
          </a:p>
          <a:p>
            <a:r>
              <a:rPr lang="pl-PL" altLang="en-US" sz="1600" dirty="0"/>
              <a:t/>
            </a:r>
            <a:br>
              <a:rPr lang="pl-PL" altLang="en-US" sz="1600" dirty="0"/>
            </a:br>
            <a:r>
              <a:rPr lang="pl-PL" altLang="en-US" sz="3000" dirty="0"/>
              <a:t>Erasmus+ Action 2</a:t>
            </a:r>
            <a:endParaRPr lang="en-US" altLang="en-US" sz="3000" dirty="0"/>
          </a:p>
          <a:p>
            <a:r>
              <a:rPr lang="en-US" sz="2800" dirty="0">
                <a:hlinkClick r:id="rId2"/>
              </a:rPr>
              <a:t>https://consume-aware.eu/</a:t>
            </a:r>
            <a:endParaRPr lang="pl-PL" altLang="en-US" sz="2800" dirty="0"/>
          </a:p>
          <a:p>
            <a:endParaRPr lang="pl-PL" altLang="en-US" sz="3000" dirty="0"/>
          </a:p>
        </p:txBody>
      </p:sp>
    </p:spTree>
    <p:extLst>
      <p:ext uri="{BB962C8B-B14F-4D97-AF65-F5344CB8AC3E}">
        <p14:creationId xmlns="" xmlns:p14="http://schemas.microsoft.com/office/powerpoint/2010/main" val="4205542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546755" y="518475"/>
            <a:ext cx="7965649" cy="1127764"/>
          </a:xfrm>
        </p:spPr>
        <p:txBody>
          <a:bodyPr>
            <a:normAutofit/>
          </a:bodyPr>
          <a:lstStyle/>
          <a:p>
            <a:r>
              <a:rPr lang="en-US" sz="3600" b="1" cap="all" dirty="0">
                <a:solidFill>
                  <a:schemeClr val="tx1"/>
                </a:solidFill>
                <a:latin typeface="+mn-lt"/>
              </a:rPr>
              <a:t>AVANTAGES DU PROJET</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9"/>
            <a:ext cx="10609082" cy="4530724"/>
          </a:xfrm>
        </p:spPr>
        <p:txBody>
          <a:bodyPr>
            <a:normAutofit/>
          </a:bodyPr>
          <a:lstStyle/>
          <a:p>
            <a:r>
              <a:rPr lang="fr-FR" dirty="0">
                <a:solidFill>
                  <a:schemeClr val="tx1"/>
                </a:solidFill>
              </a:rPr>
              <a:t>promeut des exemples de bonnes pratiques en matière d'apprentissage tout au long de la vie en Europe;</a:t>
            </a:r>
          </a:p>
          <a:p>
            <a:r>
              <a:rPr lang="fr-FR" dirty="0">
                <a:solidFill>
                  <a:schemeClr val="tx1"/>
                </a:solidFill>
              </a:rPr>
              <a:t>promeut les compétences numériques en tant qu'atout majeur du développement personnel et professionnel dans l'Europe moderne;</a:t>
            </a:r>
          </a:p>
          <a:p>
            <a:r>
              <a:rPr lang="fr-FR" dirty="0">
                <a:solidFill>
                  <a:schemeClr val="tx1"/>
                </a:solidFill>
              </a:rPr>
              <a:t>sensibilise les futurs spécialistes à la question des droits et de la protection des consommateurs électroniques;</a:t>
            </a:r>
          </a:p>
          <a:p>
            <a:r>
              <a:rPr lang="fr-FR" dirty="0">
                <a:solidFill>
                  <a:schemeClr val="tx1"/>
                </a:solidFill>
              </a:rPr>
              <a:t>améliore l'intégration ainsi que le développement des réseaux et de la coopération entre les universités européennes.</a:t>
            </a:r>
            <a:endParaRPr lang="en-US" dirty="0">
              <a:solidFill>
                <a:schemeClr val="tx1"/>
              </a:solidFill>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20</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72991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546755" y="518475"/>
            <a:ext cx="7965649" cy="1127764"/>
          </a:xfrm>
        </p:spPr>
        <p:txBody>
          <a:bodyPr>
            <a:normAutofit/>
          </a:bodyPr>
          <a:lstStyle/>
          <a:p>
            <a:r>
              <a:rPr lang="en-US" sz="3600" b="1" cap="all" dirty="0">
                <a:solidFill>
                  <a:schemeClr val="tx1"/>
                </a:solidFill>
                <a:latin typeface="+mn-lt"/>
              </a:rPr>
              <a:t>AVANTAGES DU PROJET</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9"/>
            <a:ext cx="10609082" cy="4530724"/>
          </a:xfrm>
        </p:spPr>
        <p:txBody>
          <a:bodyPr>
            <a:normAutofit/>
          </a:bodyPr>
          <a:lstStyle/>
          <a:p>
            <a:pPr algn="just">
              <a:buNone/>
            </a:pPr>
            <a:endParaRPr lang="en-US" dirty="0">
              <a:solidFill>
                <a:schemeClr val="tx1"/>
              </a:solidFill>
            </a:endParaRPr>
          </a:p>
          <a:p>
            <a:pPr algn="just"/>
            <a:r>
              <a:rPr lang="fr-FR" dirty="0">
                <a:solidFill>
                  <a:schemeClr val="tx1"/>
                </a:solidFill>
              </a:rPr>
              <a:t>promeut les technologies modernes comme un puissant outil d’enseignement;</a:t>
            </a:r>
          </a:p>
          <a:p>
            <a:pPr algn="just"/>
            <a:r>
              <a:rPr lang="fr-FR" dirty="0">
                <a:solidFill>
                  <a:schemeClr val="tx1"/>
                </a:solidFill>
              </a:rPr>
              <a:t>offre une reconnaissance appropriée aux étudiants et aux enseignants après les Programmes Intensifs;</a:t>
            </a:r>
          </a:p>
          <a:p>
            <a:pPr algn="just"/>
            <a:r>
              <a:rPr lang="fr-FR" dirty="0">
                <a:solidFill>
                  <a:schemeClr val="tx1"/>
                </a:solidFill>
              </a:rPr>
              <a:t>offre un espace d'échange de bonnes pratiques, d'expériences et de savoir-faire ainsi que la mise en réseau et la communication entre les meilleurs spécialistes européens;</a:t>
            </a:r>
          </a:p>
          <a:p>
            <a:pPr algn="just"/>
            <a:r>
              <a:rPr lang="fr-FR" dirty="0">
                <a:solidFill>
                  <a:schemeClr val="tx1"/>
                </a:solidFill>
              </a:rPr>
              <a:t>offre un modèle d'enseignement et d'apprentissage utilisant des technologies de pointe.</a:t>
            </a:r>
            <a:endParaRPr lang="en-US" dirty="0">
              <a:solidFill>
                <a:schemeClr val="tx1"/>
              </a:solidFill>
            </a:endParaRPr>
          </a:p>
          <a:p>
            <a:pPr algn="just"/>
            <a:endParaRPr lang="en-US" dirty="0">
              <a:solidFill>
                <a:schemeClr val="tx1"/>
              </a:solidFill>
            </a:endParaRPr>
          </a:p>
          <a:p>
            <a:pPr marL="0" indent="0" algn="r">
              <a:buNone/>
            </a:pPr>
            <a:endParaRPr lang="ro-RO" dirty="0">
              <a:solidFill>
                <a:schemeClr val="tx1"/>
              </a:solidFill>
            </a:endParaRPr>
          </a:p>
          <a:p>
            <a:pPr>
              <a:buFontTx/>
              <a:buChar char="-"/>
            </a:pPr>
            <a:endParaRPr lang="ro-RO" sz="2000" dirty="0">
              <a:solidFill>
                <a:srgbClr val="FF0000"/>
              </a:solidFill>
              <a:latin typeface="French Script MT" panose="03020402040607040605" pitchFamily="66" charset="0"/>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21</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339790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5875"/>
            <a:ext cx="10515600" cy="800100"/>
          </a:xfrm>
        </p:spPr>
        <p:txBody>
          <a:bodyPr>
            <a:normAutofit fontScale="90000"/>
          </a:bodyPr>
          <a:lstStyle/>
          <a:p>
            <a:r>
              <a:rPr lang="en-US" sz="4000" b="1" dirty="0">
                <a:solidFill>
                  <a:schemeClr val="tx1"/>
                </a:solidFill>
              </a:rPr>
              <a:t>L’AVANTAGE LE PLUS IMPORTANT DU PROJET</a:t>
            </a:r>
          </a:p>
        </p:txBody>
      </p:sp>
      <p:sp>
        <p:nvSpPr>
          <p:cNvPr id="3" name="Content Placeholder 2"/>
          <p:cNvSpPr>
            <a:spLocks noGrp="1"/>
          </p:cNvSpPr>
          <p:nvPr>
            <p:ph idx="1"/>
          </p:nvPr>
        </p:nvSpPr>
        <p:spPr>
          <a:xfrm>
            <a:off x="838200" y="2257425"/>
            <a:ext cx="10515600" cy="3919538"/>
          </a:xfrm>
        </p:spPr>
        <p:txBody>
          <a:bodyPr/>
          <a:lstStyle/>
          <a:p>
            <a:endParaRPr lang="en-US" dirty="0"/>
          </a:p>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22</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Oval 7"/>
          <p:cNvSpPr/>
          <p:nvPr/>
        </p:nvSpPr>
        <p:spPr>
          <a:xfrm>
            <a:off x="1743074" y="2557463"/>
            <a:ext cx="7743825" cy="335756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Il accroît l'internationalisation grâce à la coopération avec des partenaires européens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a:solidFill>
                  <a:schemeClr val="tx1"/>
                </a:solidFill>
              </a:rPr>
              <a:t>BÉNÉFICIAIRES DU PROJET</a:t>
            </a:r>
          </a:p>
        </p:txBody>
      </p:sp>
      <p:sp>
        <p:nvSpPr>
          <p:cNvPr id="3" name="Content Placeholder 2"/>
          <p:cNvSpPr>
            <a:spLocks noGrp="1"/>
          </p:cNvSpPr>
          <p:nvPr>
            <p:ph idx="1"/>
          </p:nvPr>
        </p:nvSpPr>
        <p:spPr/>
        <p:txBody>
          <a:bodyPr>
            <a:normAutofit/>
          </a:bodyPr>
          <a:lstStyle/>
          <a:p>
            <a:pPr marL="0" indent="0" algn="just">
              <a:buNone/>
            </a:pPr>
            <a:endParaRPr lang="fr-FR" dirty="0">
              <a:solidFill>
                <a:schemeClr val="tx1"/>
              </a:solidFill>
            </a:endParaRPr>
          </a:p>
          <a:p>
            <a:pPr algn="just">
              <a:buFont typeface="Wingdings" pitchFamily="2" charset="2"/>
              <a:buChar char="Ø"/>
            </a:pPr>
            <a:r>
              <a:rPr lang="fr-FR" dirty="0">
                <a:solidFill>
                  <a:schemeClr val="tx1"/>
                </a:solidFill>
              </a:rPr>
              <a:t>Étudiants et enseignants des institutions européennes d'enseignement supérieur</a:t>
            </a:r>
          </a:p>
          <a:p>
            <a:pPr algn="just">
              <a:buFont typeface="Wingdings" pitchFamily="2" charset="2"/>
              <a:buChar char="Ø"/>
            </a:pPr>
            <a:r>
              <a:rPr lang="fr-FR" dirty="0">
                <a:solidFill>
                  <a:schemeClr val="tx1"/>
                </a:solidFill>
              </a:rPr>
              <a:t>Consommateurs de l'Union Européenne (nombre estimé à près d'un demi-milliard)</a:t>
            </a:r>
          </a:p>
          <a:p>
            <a:pPr algn="just">
              <a:buFont typeface="Wingdings" pitchFamily="2" charset="2"/>
              <a:buChar char="Ø"/>
            </a:pPr>
            <a:r>
              <a:rPr lang="fr-FR" dirty="0">
                <a:solidFill>
                  <a:schemeClr val="tx1"/>
                </a:solidFill>
              </a:rPr>
              <a:t>Décideurs politiques aux niveaux régional, local, national et européen</a:t>
            </a:r>
          </a:p>
          <a:p>
            <a:pPr algn="just">
              <a:buFont typeface="Wingdings" pitchFamily="2" charset="2"/>
              <a:buChar char="Ø"/>
            </a:pPr>
            <a:r>
              <a:rPr lang="fr-FR" dirty="0">
                <a:solidFill>
                  <a:schemeClr val="tx1"/>
                </a:solidFill>
              </a:rPr>
              <a:t>La Commission européenne</a:t>
            </a:r>
          </a:p>
          <a:p>
            <a:pPr algn="just">
              <a:buFont typeface="Wingdings" pitchFamily="2" charset="2"/>
              <a:buChar char="Ø"/>
            </a:pPr>
            <a:r>
              <a:rPr lang="fr-FR" dirty="0">
                <a:solidFill>
                  <a:schemeClr val="tx1"/>
                </a:solidFill>
              </a:rPr>
              <a:t> Entreprises</a:t>
            </a:r>
          </a:p>
          <a:p>
            <a:pPr algn="just">
              <a:buFont typeface="Wingdings" pitchFamily="2" charset="2"/>
              <a:buChar char="Ø"/>
            </a:pPr>
            <a:r>
              <a:rPr lang="fr-FR" dirty="0">
                <a:solidFill>
                  <a:schemeClr val="tx1"/>
                </a:solidFill>
              </a:rPr>
              <a:t> Médias</a:t>
            </a:r>
            <a:endParaRPr lang="en-US" dirty="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23</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DIFFUSION DU PROJET</a:t>
            </a:r>
          </a:p>
        </p:txBody>
      </p:sp>
      <p:sp>
        <p:nvSpPr>
          <p:cNvPr id="3" name="Content Placeholder 2"/>
          <p:cNvSpPr>
            <a:spLocks noGrp="1"/>
          </p:cNvSpPr>
          <p:nvPr>
            <p:ph idx="1"/>
          </p:nvPr>
        </p:nvSpPr>
        <p:spPr/>
        <p:txBody>
          <a:bodyPr/>
          <a:lstStyle/>
          <a:p>
            <a:pPr>
              <a:buNone/>
            </a:pPr>
            <a:endParaRPr lang="en-US" sz="3600" b="1" dirty="0">
              <a:solidFill>
                <a:schemeClr val="tx1"/>
              </a:solidFill>
            </a:endParaRPr>
          </a:p>
          <a:p>
            <a:pPr>
              <a:buNone/>
            </a:pPr>
            <a:r>
              <a:rPr lang="en-US" sz="3600" b="1" dirty="0">
                <a:solidFill>
                  <a:schemeClr val="tx1"/>
                </a:solidFill>
              </a:rPr>
              <a:t>							</a:t>
            </a:r>
          </a:p>
          <a:p>
            <a:pPr>
              <a:buNone/>
            </a:pPr>
            <a:endParaRPr lang="en-US" sz="3600" b="1" dirty="0">
              <a:solidFill>
                <a:schemeClr val="tx1"/>
              </a:solidFill>
            </a:endParaRPr>
          </a:p>
          <a:p>
            <a:pPr>
              <a:buNone/>
            </a:pPr>
            <a:r>
              <a:rPr lang="en-US" sz="3600" b="1" dirty="0">
                <a:solidFill>
                  <a:schemeClr val="tx1"/>
                </a:solidFill>
              </a:rPr>
              <a:t>Diffusion formative</a:t>
            </a:r>
          </a:p>
          <a:p>
            <a:pPr>
              <a:buNone/>
            </a:pPr>
            <a:endParaRPr lang="en-US" sz="3600" b="1" dirty="0">
              <a:solidFill>
                <a:schemeClr val="tx1"/>
              </a:solidFill>
            </a:endParaRPr>
          </a:p>
          <a:p>
            <a:pPr>
              <a:buNone/>
            </a:pPr>
            <a:endParaRPr lang="en-US" sz="3600" b="1" dirty="0">
              <a:solidFill>
                <a:schemeClr val="tx1"/>
              </a:solidFill>
            </a:endParaRPr>
          </a:p>
          <a:p>
            <a:pPr>
              <a:buNone/>
            </a:pPr>
            <a:endParaRPr lang="en-US" sz="3600" b="1" dirty="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24</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5" name="Oval 14"/>
          <p:cNvSpPr/>
          <p:nvPr/>
        </p:nvSpPr>
        <p:spPr>
          <a:xfrm>
            <a:off x="5872163" y="1314450"/>
            <a:ext cx="5900736" cy="54070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a:p>
            <a:pPr algn="ctr">
              <a:buFont typeface="Wingdings" pitchFamily="2" charset="2"/>
              <a:buChar char="Ø"/>
            </a:pPr>
            <a:r>
              <a:rPr lang="fr-FR" sz="2400" b="1" dirty="0">
                <a:solidFill>
                  <a:schemeClr val="tx1"/>
                </a:solidFill>
              </a:rPr>
              <a:t>Communiqués de presse</a:t>
            </a:r>
          </a:p>
          <a:p>
            <a:pPr algn="ctr">
              <a:buFont typeface="Wingdings" pitchFamily="2" charset="2"/>
              <a:buChar char="Ø"/>
            </a:pPr>
            <a:r>
              <a:rPr lang="fr-FR" sz="2400" b="1" dirty="0">
                <a:solidFill>
                  <a:schemeClr val="tx1"/>
                </a:solidFill>
              </a:rPr>
              <a:t>Lettre d’information</a:t>
            </a:r>
          </a:p>
          <a:p>
            <a:pPr algn="ctr">
              <a:buFont typeface="Wingdings" pitchFamily="2" charset="2"/>
              <a:buChar char="Ø"/>
            </a:pPr>
            <a:r>
              <a:rPr lang="fr-FR" sz="2400" b="1" dirty="0">
                <a:solidFill>
                  <a:schemeClr val="tx1"/>
                </a:solidFill>
              </a:rPr>
              <a:t>Liens faisant la promotion des activités en cours du projet sur le site Web de chaque université participante</a:t>
            </a:r>
          </a:p>
          <a:p>
            <a:pPr algn="ctr">
              <a:buFont typeface="Wingdings" pitchFamily="2" charset="2"/>
              <a:buChar char="Ø"/>
            </a:pPr>
            <a:r>
              <a:rPr lang="fr-FR" sz="2400" b="1" dirty="0">
                <a:solidFill>
                  <a:schemeClr val="tx1"/>
                </a:solidFill>
              </a:rPr>
              <a:t>Tables rondes avec des collègues et des étudiants de l'université d'origine</a:t>
            </a:r>
          </a:p>
          <a:p>
            <a:pPr algn="ctr">
              <a:buFont typeface="Wingdings" pitchFamily="2" charset="2"/>
              <a:buChar char="Ø"/>
            </a:pPr>
            <a:r>
              <a:rPr lang="fr-FR" sz="2400" b="1" dirty="0">
                <a:solidFill>
                  <a:schemeClr val="tx1"/>
                </a:solidFill>
              </a:rPr>
              <a:t>Plateforme du projet</a:t>
            </a:r>
          </a:p>
          <a:p>
            <a:pPr algn="ctr">
              <a:buFont typeface="Wingdings" pitchFamily="2" charset="2"/>
              <a:buChar char="Ø"/>
            </a:pPr>
            <a:r>
              <a:rPr lang="fr-FR" sz="2400" b="1" dirty="0">
                <a:solidFill>
                  <a:schemeClr val="tx1"/>
                </a:solidFill>
              </a:rPr>
              <a:t>Médias sociaux</a:t>
            </a:r>
          </a:p>
          <a:p>
            <a:pPr algn="ctr">
              <a:buFont typeface="Wingdings" pitchFamily="2" charset="2"/>
              <a:buChar char="Ø"/>
            </a:pPr>
            <a:r>
              <a:rPr lang="fr-FR" sz="2400" b="1" dirty="0">
                <a:solidFill>
                  <a:schemeClr val="tx1"/>
                </a:solidFill>
              </a:rPr>
              <a:t>Dépliants, affiches</a:t>
            </a:r>
            <a:endParaRPr lang="en-US" sz="2400" b="1"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DIFFUSION DU PROJET</a:t>
            </a:r>
          </a:p>
        </p:txBody>
      </p:sp>
      <p:sp>
        <p:nvSpPr>
          <p:cNvPr id="3" name="Content Placeholder 2"/>
          <p:cNvSpPr>
            <a:spLocks noGrp="1"/>
          </p:cNvSpPr>
          <p:nvPr>
            <p:ph idx="1"/>
          </p:nvPr>
        </p:nvSpPr>
        <p:spPr/>
        <p:txBody>
          <a:bodyPr/>
          <a:lstStyle/>
          <a:p>
            <a:endParaRPr lang="fr-FR" dirty="0"/>
          </a:p>
          <a:p>
            <a:endParaRPr lang="fr-FR" dirty="0"/>
          </a:p>
          <a:p>
            <a:endParaRPr lang="fr-FR" dirty="0"/>
          </a:p>
          <a:p>
            <a:r>
              <a:rPr lang="fr-FR" sz="3600" b="1" dirty="0">
                <a:solidFill>
                  <a:schemeClr val="tx1"/>
                </a:solidFill>
              </a:rPr>
              <a:t>Diffusion sommative</a:t>
            </a:r>
          </a:p>
        </p:txBody>
      </p:sp>
      <p:sp>
        <p:nvSpPr>
          <p:cNvPr id="6" name="Slide Number Placeholder 5"/>
          <p:cNvSpPr>
            <a:spLocks noGrp="1"/>
          </p:cNvSpPr>
          <p:nvPr>
            <p:ph type="sldNum" sz="quarter" idx="12"/>
          </p:nvPr>
        </p:nvSpPr>
        <p:spPr/>
        <p:txBody>
          <a:bodyPr/>
          <a:lstStyle/>
          <a:p>
            <a:fld id="{2F61D12B-A0A5-9440-890A-0030956178A5}" type="slidenum">
              <a:rPr lang="en-US" smtClean="0"/>
              <a:pPr/>
              <a:t>25</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Oval 7"/>
          <p:cNvSpPr/>
          <p:nvPr/>
        </p:nvSpPr>
        <p:spPr>
          <a:xfrm>
            <a:off x="6115049" y="1443038"/>
            <a:ext cx="5614989" cy="49133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Ø"/>
            </a:pPr>
            <a:endParaRPr lang="fr-FR" sz="2400" b="1" dirty="0">
              <a:solidFill>
                <a:schemeClr val="tx1"/>
              </a:solidFill>
            </a:endParaRPr>
          </a:p>
          <a:p>
            <a:pPr algn="ctr">
              <a:buFont typeface="Wingdings" pitchFamily="2" charset="2"/>
              <a:buChar char="Ø"/>
            </a:pPr>
            <a:r>
              <a:rPr lang="fr-FR" sz="2400" b="1" dirty="0">
                <a:solidFill>
                  <a:schemeClr val="tx1"/>
                </a:solidFill>
              </a:rPr>
              <a:t>Conférences internationales</a:t>
            </a:r>
          </a:p>
          <a:p>
            <a:pPr algn="ctr">
              <a:buFont typeface="Wingdings" pitchFamily="2" charset="2"/>
              <a:buChar char="Ø"/>
            </a:pPr>
            <a:r>
              <a:rPr lang="fr-FR" sz="2400" b="1" dirty="0">
                <a:solidFill>
                  <a:schemeClr val="tx1"/>
                </a:solidFill>
              </a:rPr>
              <a:t>Ateliers</a:t>
            </a:r>
          </a:p>
          <a:p>
            <a:pPr algn="ctr">
              <a:buFont typeface="Wingdings" pitchFamily="2" charset="2"/>
              <a:buChar char="Ø"/>
            </a:pPr>
            <a:r>
              <a:rPr lang="fr-FR" sz="2400" b="1" dirty="0">
                <a:solidFill>
                  <a:schemeClr val="tx1"/>
                </a:solidFill>
              </a:rPr>
              <a:t>Tables rondes</a:t>
            </a:r>
          </a:p>
          <a:p>
            <a:pPr algn="ctr">
              <a:buFont typeface="Wingdings" pitchFamily="2" charset="2"/>
              <a:buChar char="Ø"/>
            </a:pPr>
            <a:r>
              <a:rPr lang="fr-FR" sz="2400" b="1" dirty="0">
                <a:solidFill>
                  <a:schemeClr val="tx1"/>
                </a:solidFill>
              </a:rPr>
              <a:t>Intégration du LIVRE, du LIVRE ÉLECTRONIQUE et de l’APPLICATION dans le</a:t>
            </a:r>
          </a:p>
          <a:p>
            <a:pPr algn="ctr"/>
            <a:r>
              <a:rPr lang="fr-FR" sz="2400" b="1" dirty="0">
                <a:solidFill>
                  <a:schemeClr val="tx1"/>
                </a:solidFill>
              </a:rPr>
              <a:t>curriculum de chaque université participante</a:t>
            </a:r>
          </a:p>
          <a:p>
            <a:pPr algn="ctr">
              <a:buFont typeface="Wingdings" pitchFamily="2" charset="2"/>
              <a:buChar char="Ø"/>
            </a:pPr>
            <a:r>
              <a:rPr lang="fr-FR" sz="2400" b="1" dirty="0">
                <a:solidFill>
                  <a:schemeClr val="tx1"/>
                </a:solidFill>
              </a:rPr>
              <a:t>DG SANCO web site</a:t>
            </a:r>
          </a:p>
          <a:p>
            <a:pPr algn="ctr">
              <a:buFont typeface="Wingdings" pitchFamily="2" charset="2"/>
              <a:buChar char="Ø"/>
            </a:pPr>
            <a:r>
              <a:rPr lang="fr-FR" sz="2400" b="1" dirty="0">
                <a:solidFill>
                  <a:schemeClr val="tx1"/>
                </a:solidFill>
              </a:rPr>
              <a:t> Médias sociaux</a:t>
            </a:r>
          </a:p>
          <a:p>
            <a:pPr algn="ctr">
              <a:buFont typeface="Wingdings" pitchFamily="2" charset="2"/>
              <a:buChar char="Ø"/>
            </a:pPr>
            <a:r>
              <a:rPr lang="fr-FR" sz="2400" b="1" dirty="0">
                <a:solidFill>
                  <a:schemeClr val="tx1"/>
                </a:solidFill>
              </a:rPr>
              <a:t>Articles</a:t>
            </a:r>
          </a:p>
          <a:p>
            <a:pPr algn="ctr">
              <a:buFont typeface="Wingdings" pitchFamily="2" charset="2"/>
              <a:buChar char="Ø"/>
            </a:pPr>
            <a:r>
              <a:rPr lang="fr-FR" sz="2400" b="1" dirty="0">
                <a:solidFill>
                  <a:schemeClr val="tx1"/>
                </a:solidFill>
              </a:rPr>
              <a:t>Interviews</a:t>
            </a:r>
          </a:p>
          <a:p>
            <a:pPr algn="ct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IMPACT DU PROJET</a:t>
            </a:r>
          </a:p>
        </p:txBody>
      </p:sp>
      <p:sp>
        <p:nvSpPr>
          <p:cNvPr id="3" name="Content Placeholder 2"/>
          <p:cNvSpPr>
            <a:spLocks noGrp="1"/>
          </p:cNvSpPr>
          <p:nvPr>
            <p:ph idx="1"/>
          </p:nvPr>
        </p:nvSpPr>
        <p:spPr/>
        <p:txBody>
          <a:bodyPr>
            <a:normAutofit/>
          </a:bodyPr>
          <a:lstStyle/>
          <a:p>
            <a:pPr algn="just"/>
            <a:r>
              <a:rPr lang="fr-FR" dirty="0">
                <a:solidFill>
                  <a:schemeClr val="tx1"/>
                </a:solidFill>
              </a:rPr>
              <a:t>fournit une approche moderne de l'enseignement et de l'apprentissage utilisant des technologies de pointe;</a:t>
            </a:r>
          </a:p>
          <a:p>
            <a:pPr algn="just"/>
            <a:r>
              <a:rPr lang="fr-FR" dirty="0">
                <a:solidFill>
                  <a:schemeClr val="tx1"/>
                </a:solidFill>
              </a:rPr>
              <a:t>fournit des matériaux de haute qualité et un environnement d'apprentissage virtuel riche;</a:t>
            </a:r>
          </a:p>
          <a:p>
            <a:pPr algn="just"/>
            <a:r>
              <a:rPr lang="fr-FR" dirty="0">
                <a:solidFill>
                  <a:schemeClr val="tx1"/>
                </a:solidFill>
              </a:rPr>
              <a:t>sensibilise les futurs spécialistes à la question des droits et de la protection des consommateurs électroniques;</a:t>
            </a:r>
          </a:p>
          <a:p>
            <a:pPr algn="just"/>
            <a:r>
              <a:rPr lang="fr-FR" dirty="0">
                <a:solidFill>
                  <a:schemeClr val="tx1"/>
                </a:solidFill>
              </a:rPr>
              <a:t>stimule l'intégration, l'internationalisation et le développement de la coopération entre les universités européennes.</a:t>
            </a:r>
            <a:endParaRPr lang="en-US" dirty="0">
              <a:solidFill>
                <a:schemeClr val="tx1"/>
              </a:solidFill>
            </a:endParaRPr>
          </a:p>
          <a:p>
            <a:pPr algn="just"/>
            <a:endParaRPr lang="en-US" dirty="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26</a:t>
            </a:fld>
            <a:endParaRPr lang="en-US" dirty="0"/>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smtClean="0">
                <a:solidFill>
                  <a:schemeClr val="tx1"/>
                </a:solidFill>
              </a:rPr>
              <a:t/>
            </a:r>
            <a:br>
              <a:rPr lang="fr-FR" dirty="0" smtClean="0">
                <a:solidFill>
                  <a:schemeClr val="tx1"/>
                </a:solidFill>
              </a:rPr>
            </a:br>
            <a:r>
              <a:rPr lang="fr-FR" sz="4000" b="1" dirty="0" smtClean="0">
                <a:solidFill>
                  <a:schemeClr val="tx1"/>
                </a:solidFill>
              </a:rPr>
              <a:t>La contribution du département des Langues Modernes Appliquées de l’Université de Bucarest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fr-FR" dirty="0" smtClean="0"/>
          </a:p>
          <a:p>
            <a:endParaRPr lang="fr-FR" dirty="0" smtClean="0"/>
          </a:p>
          <a:p>
            <a:r>
              <a:rPr lang="fr-FR" dirty="0" smtClean="0">
                <a:solidFill>
                  <a:schemeClr val="tx1"/>
                </a:solidFill>
              </a:rPr>
              <a:t>.</a:t>
            </a:r>
            <a:endParaRPr lang="en-US" dirty="0" smtClean="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27</a:t>
            </a:fld>
            <a:endParaRPr lang="en-US"/>
          </a:p>
        </p:txBody>
      </p:sp>
      <p:sp>
        <p:nvSpPr>
          <p:cNvPr id="5" name="Rounded Rectangle 4"/>
          <p:cNvSpPr/>
          <p:nvPr/>
        </p:nvSpPr>
        <p:spPr>
          <a:xfrm>
            <a:off x="614364" y="2286000"/>
            <a:ext cx="10944224" cy="38909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solidFill>
                  <a:srgbClr val="FFFF00"/>
                </a:solidFill>
              </a:rPr>
              <a:t>Les étudiants ont réalisé deux films vidéo sur la violation des droits du consommateur : les films abordent le domaine du tourisme et le domaine alimentaire. Ce sont les étudiants eux-mêmes qui ont fait le sous-titrage en anglais</a:t>
            </a:r>
            <a:r>
              <a:rPr lang="fr-FR" sz="2800" dirty="0" smtClean="0">
                <a:solidFill>
                  <a:srgbClr val="FFFF00"/>
                </a:solidFill>
              </a:rPr>
              <a:t>.</a:t>
            </a:r>
          </a:p>
          <a:p>
            <a:endParaRPr lang="en-US" sz="2800" dirty="0" smtClean="0">
              <a:solidFill>
                <a:srgbClr val="FFFF00"/>
              </a:solidFill>
            </a:endParaRPr>
          </a:p>
          <a:p>
            <a:r>
              <a:rPr lang="fr-FR" sz="2800" dirty="0" smtClean="0">
                <a:solidFill>
                  <a:srgbClr val="FFFF00"/>
                </a:solidFill>
              </a:rPr>
              <a:t>Les étudiants ont fourni le feedback pour quelques chapitres du livre concernant le Comportement éthique dans les affaires et des déviations de ce comportement.</a:t>
            </a:r>
            <a:endParaRPr lang="en-US" sz="2800" dirty="0" smtClean="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b="1" dirty="0" smtClean="0">
                <a:solidFill>
                  <a:schemeClr val="tx1"/>
                </a:solidFill>
              </a:rPr>
              <a:t>La contribution du département des Langues Modernes Appliquées de l’Université de Bucarest</a:t>
            </a:r>
            <a:endParaRPr lang="en-US" sz="3600" dirty="0"/>
          </a:p>
        </p:txBody>
      </p:sp>
      <p:sp>
        <p:nvSpPr>
          <p:cNvPr id="8" name="Content Placeholder 7"/>
          <p:cNvSpPr>
            <a:spLocks noGrp="1"/>
          </p:cNvSpPr>
          <p:nvPr>
            <p:ph idx="1"/>
          </p:nvPr>
        </p:nvSpPr>
        <p:spPr/>
        <p:txBody>
          <a:bodyPr/>
          <a:lstStyle/>
          <a:p>
            <a:pPr>
              <a:buNone/>
            </a:pPr>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28</a:t>
            </a:fld>
            <a:endParaRPr lang="en-US"/>
          </a:p>
        </p:txBody>
      </p:sp>
      <p:sp>
        <p:nvSpPr>
          <p:cNvPr id="5" name="Flowchart: Decision 4"/>
          <p:cNvSpPr/>
          <p:nvPr/>
        </p:nvSpPr>
        <p:spPr>
          <a:xfrm>
            <a:off x="357188" y="1368425"/>
            <a:ext cx="10996612" cy="59324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smtClean="0">
              <a:solidFill>
                <a:srgbClr val="FFFF00"/>
              </a:solidFill>
            </a:endParaRPr>
          </a:p>
          <a:p>
            <a:pPr algn="ctr"/>
            <a:r>
              <a:rPr lang="fr-FR" sz="2400" b="1" dirty="0" smtClean="0">
                <a:solidFill>
                  <a:srgbClr val="FFFF00"/>
                </a:solidFill>
              </a:rPr>
              <a:t>On </a:t>
            </a:r>
            <a:r>
              <a:rPr lang="fr-FR" sz="2400" b="1" dirty="0" smtClean="0">
                <a:solidFill>
                  <a:srgbClr val="FFFF00"/>
                </a:solidFill>
              </a:rPr>
              <a:t>a organisé des réunions avec les auteurs de ces chapitres et les étudiants ont fait des observations sur la manière d’enseigner, la qualité de l’anglais ainsi que des observations sur l’application mobile</a:t>
            </a:r>
            <a:r>
              <a:rPr lang="fr-FR" sz="2400" b="1" dirty="0" smtClean="0">
                <a:solidFill>
                  <a:srgbClr val="FFFF00"/>
                </a:solidFill>
              </a:rPr>
              <a:t>.</a:t>
            </a:r>
            <a:endParaRPr lang="en-US" sz="2400" b="1" dirty="0" smtClean="0">
              <a:solidFill>
                <a:srgbClr val="FFFF00"/>
              </a:solidFill>
            </a:endParaRPr>
          </a:p>
          <a:p>
            <a:pPr algn="ctr"/>
            <a:r>
              <a:rPr lang="fr-FR" sz="2400" b="1" dirty="0" smtClean="0">
                <a:solidFill>
                  <a:srgbClr val="FFFF00"/>
                </a:solidFill>
              </a:rPr>
              <a:t>A la suite de ces discussions ont a amélioré l’application et nos enseignants ont assuré la relecture de tout le livre. </a:t>
            </a:r>
            <a:endParaRPr lang="en-US" sz="2400" b="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b="1" dirty="0" smtClean="0">
                <a:solidFill>
                  <a:schemeClr val="tx1"/>
                </a:solidFill>
              </a:rPr>
              <a:t>La contribution du département des Langues Modernes Appliquées de l’Université de Bucarest</a:t>
            </a:r>
            <a:endParaRPr lang="en-US" dirty="0"/>
          </a:p>
        </p:txBody>
      </p:sp>
      <p:sp>
        <p:nvSpPr>
          <p:cNvPr id="3" name="Content Placeholder 2"/>
          <p:cNvSpPr>
            <a:spLocks noGrp="1"/>
          </p:cNvSpPr>
          <p:nvPr>
            <p:ph idx="1"/>
          </p:nvPr>
        </p:nvSpPr>
        <p:spPr>
          <a:xfrm>
            <a:off x="838200" y="1825624"/>
            <a:ext cx="10515600" cy="4530725"/>
          </a:xfrm>
        </p:spPr>
        <p:txBody>
          <a:bodyPr/>
          <a:lstStyle/>
          <a:p>
            <a:endParaRPr lang="en-US"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29</a:t>
            </a:fld>
            <a:endParaRPr lang="en-US"/>
          </a:p>
        </p:txBody>
      </p:sp>
      <p:sp>
        <p:nvSpPr>
          <p:cNvPr id="7" name="Oval 6"/>
          <p:cNvSpPr/>
          <p:nvPr/>
        </p:nvSpPr>
        <p:spPr>
          <a:xfrm>
            <a:off x="514350" y="1825625"/>
            <a:ext cx="10501313" cy="4895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rgbClr val="FFFF00"/>
              </a:solidFill>
            </a:endParaRPr>
          </a:p>
          <a:p>
            <a:pPr algn="ctr"/>
            <a:r>
              <a:rPr lang="fr-FR" sz="2800" b="1" dirty="0" smtClean="0">
                <a:solidFill>
                  <a:srgbClr val="FFFF00"/>
                </a:solidFill>
              </a:rPr>
              <a:t>Nos </a:t>
            </a:r>
            <a:r>
              <a:rPr lang="fr-FR" sz="2800" b="1" dirty="0" smtClean="0">
                <a:solidFill>
                  <a:srgbClr val="FFFF00"/>
                </a:solidFill>
              </a:rPr>
              <a:t>enseignants ont rédigé le glossaire terminologique à la fin du livre pour le livre imprimé ainsi que pour le livre électronique</a:t>
            </a:r>
            <a:r>
              <a:rPr lang="fr-FR" sz="2800" b="1" dirty="0" smtClean="0">
                <a:solidFill>
                  <a:srgbClr val="FFFF00"/>
                </a:solidFill>
              </a:rPr>
              <a:t>.</a:t>
            </a:r>
          </a:p>
          <a:p>
            <a:pPr algn="ctr"/>
            <a:r>
              <a:rPr lang="fr-FR" sz="2800" b="1" dirty="0" smtClean="0">
                <a:solidFill>
                  <a:srgbClr val="FFFF00"/>
                </a:solidFill>
              </a:rPr>
              <a:t> </a:t>
            </a:r>
          </a:p>
          <a:p>
            <a:pPr algn="ctr"/>
            <a:r>
              <a:rPr lang="fr-FR" sz="2800" b="1" dirty="0" smtClean="0">
                <a:solidFill>
                  <a:srgbClr val="FFFF00"/>
                </a:solidFill>
              </a:rPr>
              <a:t>Dans </a:t>
            </a:r>
            <a:r>
              <a:rPr lang="fr-FR" sz="2800" b="1" dirty="0" smtClean="0">
                <a:solidFill>
                  <a:srgbClr val="FFFF00"/>
                </a:solidFill>
              </a:rPr>
              <a:t>ce dernier on a également introduit les sources bibliographiques pour chaque terme.</a:t>
            </a:r>
            <a:endParaRPr lang="en-US" sz="2800" b="1" dirty="0" smtClean="0">
              <a:solidFill>
                <a:srgbClr val="FFFF00"/>
              </a:solidFill>
            </a:endParaRPr>
          </a:p>
          <a:p>
            <a:pPr algn="ctr"/>
            <a:r>
              <a:rPr lang="fr-FR" sz="2800" b="1" dirty="0" smtClean="0">
                <a:solidFill>
                  <a:srgbClr val="FFFF00"/>
                </a:solidFill>
              </a:rPr>
              <a:t>Nous allons utiliser des chapitres du livre ainsi que l’application mobile dans un cours optionnel pour la troisième année. </a:t>
            </a:r>
            <a:endParaRPr lang="en-US" sz="2800" b="1"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857249"/>
            <a:ext cx="10515600" cy="1185863"/>
          </a:xfrm>
        </p:spPr>
        <p:txBody>
          <a:bodyPr/>
          <a:lstStyle/>
          <a:p>
            <a:pPr algn="ctr"/>
            <a:r>
              <a:rPr lang="en-US" sz="3200" b="1" dirty="0">
                <a:solidFill>
                  <a:schemeClr val="tx1"/>
                </a:solidFill>
              </a:rPr>
              <a:t>L’OBJECTIF PRINCIPAL DU PROJET</a:t>
            </a:r>
            <a:endParaRPr lang="en-US" dirty="0"/>
          </a:p>
        </p:txBody>
      </p:sp>
      <p:sp>
        <p:nvSpPr>
          <p:cNvPr id="5" name="Slide Number Placeholder 4"/>
          <p:cNvSpPr>
            <a:spLocks noGrp="1"/>
          </p:cNvSpPr>
          <p:nvPr>
            <p:ph type="sldNum" sz="quarter" idx="12"/>
          </p:nvPr>
        </p:nvSpPr>
        <p:spPr/>
        <p:txBody>
          <a:bodyPr/>
          <a:lstStyle/>
          <a:p>
            <a:fld id="{2F61D12B-A0A5-9440-890A-0030956178A5}" type="slidenum">
              <a:rPr lang="en-US" smtClean="0"/>
              <a:pPr/>
              <a:t>3</a:t>
            </a:fld>
            <a:endParaRPr lang="en-US" dirty="0"/>
          </a:p>
        </p:txBody>
      </p:sp>
      <p:sp>
        <p:nvSpPr>
          <p:cNvPr id="9" name="Oval 8"/>
          <p:cNvSpPr/>
          <p:nvPr/>
        </p:nvSpPr>
        <p:spPr>
          <a:xfrm>
            <a:off x="1057276" y="2043112"/>
            <a:ext cx="8943974" cy="4313237"/>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Créer un module d’enseignement ouvert et interactif pour les étudiants en licence afin d’étudier la protection des droits des consommateurs, en particulier sur le marché numérique européen</a:t>
            </a:r>
            <a:endParaRPr lang="en-US" sz="2800" b="1" dirty="0">
              <a:solidFill>
                <a:schemeClr val="tx1"/>
              </a:solidFill>
            </a:endParaRPr>
          </a:p>
        </p:txBody>
      </p:sp>
      <p:pic>
        <p:nvPicPr>
          <p:cNvPr id="1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250289"/>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4BE105-9CF1-2743-87CA-0C4E4A36B85F}"/>
              </a:ext>
            </a:extLst>
          </p:cNvPr>
          <p:cNvSpPr>
            <a:spLocks noGrp="1"/>
          </p:cNvSpPr>
          <p:nvPr>
            <p:ph type="title"/>
          </p:nvPr>
        </p:nvSpPr>
        <p:spPr/>
        <p:txBody>
          <a:bodyPr/>
          <a:lstStyle/>
          <a:p>
            <a:r>
              <a:rPr lang="en-US" b="1" dirty="0">
                <a:solidFill>
                  <a:schemeClr val="tx1"/>
                </a:solidFill>
                <a:latin typeface="+mn-lt"/>
              </a:rPr>
              <a:t>CARACTÉRISTIQUES DU PROJET</a:t>
            </a:r>
          </a:p>
        </p:txBody>
      </p:sp>
      <p:sp>
        <p:nvSpPr>
          <p:cNvPr id="3" name="Content Placeholder 2">
            <a:extLst>
              <a:ext uri="{FF2B5EF4-FFF2-40B4-BE49-F238E27FC236}">
                <a16:creationId xmlns="" xmlns:a16="http://schemas.microsoft.com/office/drawing/2014/main" id="{52C5BB3F-9CF3-B94C-BF8C-396B0AF087BA}"/>
              </a:ext>
            </a:extLst>
          </p:cNvPr>
          <p:cNvSpPr>
            <a:spLocks noGrp="1"/>
          </p:cNvSpPr>
          <p:nvPr>
            <p:ph idx="1"/>
          </p:nvPr>
        </p:nvSpPr>
        <p:spPr/>
        <p:txBody>
          <a:bodyPr>
            <a:normAutofit/>
          </a:bodyPr>
          <a:lstStyle/>
          <a:p>
            <a:pPr algn="just">
              <a:buNone/>
            </a:pPr>
            <a:r>
              <a:rPr lang="fr-FR" dirty="0">
                <a:solidFill>
                  <a:schemeClr val="tx1"/>
                </a:solidFill>
              </a:rPr>
              <a:t>Ce projet comprend la mise en œuvre d'une application mobile pour les universités concernant le marché unique de l’Union Européenne, incluant :</a:t>
            </a:r>
            <a:endParaRPr lang="en-US" dirty="0">
              <a:solidFill>
                <a:schemeClr val="tx1"/>
              </a:solidFill>
            </a:endParaRPr>
          </a:p>
          <a:p>
            <a:pPr algn="just">
              <a:buFont typeface="Wingdings" pitchFamily="2" charset="2"/>
              <a:buChar char="Ø"/>
            </a:pPr>
            <a:r>
              <a:rPr lang="fr-FR" dirty="0">
                <a:solidFill>
                  <a:schemeClr val="tx1"/>
                </a:solidFill>
              </a:rPr>
              <a:t>La protection des consommateurs</a:t>
            </a:r>
          </a:p>
          <a:p>
            <a:pPr algn="just">
              <a:buFont typeface="Wingdings" pitchFamily="2" charset="2"/>
              <a:buChar char="Ø"/>
            </a:pPr>
            <a:r>
              <a:rPr lang="fr-FR" dirty="0">
                <a:solidFill>
                  <a:schemeClr val="tx1"/>
                </a:solidFill>
              </a:rPr>
              <a:t>Des institutions qui se préoccupent du droit des consommateurs</a:t>
            </a:r>
          </a:p>
          <a:p>
            <a:pPr algn="just">
              <a:buFont typeface="Wingdings" pitchFamily="2" charset="2"/>
              <a:buChar char="Ø"/>
            </a:pPr>
            <a:r>
              <a:rPr lang="fr-FR" dirty="0">
                <a:solidFill>
                  <a:schemeClr val="tx1"/>
                </a:solidFill>
              </a:rPr>
              <a:t>Des règles juridiques concernant la protection des droits des consommateurs sur le marché des biens et services</a:t>
            </a:r>
          </a:p>
          <a:p>
            <a:pPr algn="just">
              <a:buFont typeface="Wingdings" pitchFamily="2" charset="2"/>
              <a:buChar char="Ø"/>
            </a:pPr>
            <a:r>
              <a:rPr lang="fr-FR" dirty="0">
                <a:solidFill>
                  <a:schemeClr val="tx1"/>
                </a:solidFill>
              </a:rPr>
              <a:t> Des règles juridiques concernant la protection des droits des consommateurs sur le marché numérique</a:t>
            </a:r>
          </a:p>
          <a:p>
            <a:pPr algn="just">
              <a:buFont typeface="Wingdings" pitchFamily="2" charset="2"/>
              <a:buChar char="Ø"/>
            </a:pPr>
            <a:endParaRPr lang="en-US" dirty="0">
              <a:solidFill>
                <a:schemeClr val="tx1"/>
              </a:solidFill>
            </a:endParaRPr>
          </a:p>
        </p:txBody>
      </p:sp>
      <p:sp>
        <p:nvSpPr>
          <p:cNvPr id="6" name="Slide Number Placeholder 5">
            <a:extLst>
              <a:ext uri="{FF2B5EF4-FFF2-40B4-BE49-F238E27FC236}">
                <a16:creationId xmlns="" xmlns:a16="http://schemas.microsoft.com/office/drawing/2014/main" id="{82D4DE00-253B-514D-9DAD-371A714C8CED}"/>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4</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250289"/>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84971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p:txBody>
          <a:bodyPr/>
          <a:lstStyle/>
          <a:p>
            <a:r>
              <a:rPr lang="en-US" b="1" cap="all" dirty="0">
                <a:solidFill>
                  <a:schemeClr val="tx1"/>
                </a:solidFill>
                <a:latin typeface="+mn-lt"/>
              </a:rPr>
              <a:t>GROUPES CIBLES</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p:txBody>
          <a:bodyPr>
            <a:normAutofit/>
          </a:bodyPr>
          <a:lstStyle/>
          <a:p>
            <a:pPr>
              <a:buNone/>
            </a:pPr>
            <a:r>
              <a:rPr lang="fr-FR" b="1" dirty="0">
                <a:solidFill>
                  <a:schemeClr val="tx1"/>
                </a:solidFill>
              </a:rPr>
              <a:t>Groupes cibles directs :</a:t>
            </a:r>
          </a:p>
          <a:p>
            <a:r>
              <a:rPr lang="fr-FR" dirty="0">
                <a:solidFill>
                  <a:schemeClr val="tx1"/>
                </a:solidFill>
              </a:rPr>
              <a:t>Consortium des professeurs /conférenciers et étudiants en licence</a:t>
            </a:r>
          </a:p>
          <a:p>
            <a:pPr>
              <a:buNone/>
            </a:pPr>
            <a:endParaRPr lang="fr-FR" dirty="0">
              <a:solidFill>
                <a:schemeClr val="tx1"/>
              </a:solidFill>
            </a:endParaRPr>
          </a:p>
          <a:p>
            <a:pPr>
              <a:buNone/>
            </a:pPr>
            <a:r>
              <a:rPr lang="fr-FR" b="1" dirty="0">
                <a:solidFill>
                  <a:schemeClr val="tx1"/>
                </a:solidFill>
              </a:rPr>
              <a:t>Groupes cibles indirects </a:t>
            </a:r>
            <a:r>
              <a:rPr lang="fr-FR" dirty="0">
                <a:solidFill>
                  <a:schemeClr val="tx1"/>
                </a:solidFill>
              </a:rPr>
              <a:t>:</a:t>
            </a:r>
          </a:p>
          <a:p>
            <a:r>
              <a:rPr lang="fr-FR" dirty="0">
                <a:solidFill>
                  <a:schemeClr val="tx1"/>
                </a:solidFill>
              </a:rPr>
              <a:t>Autorités des établissements d’enseignement supérieur, les employés et les étudiants qui n’ont pas participé au projet.</a:t>
            </a:r>
          </a:p>
          <a:p>
            <a:r>
              <a:rPr lang="fr-FR" dirty="0">
                <a:solidFill>
                  <a:schemeClr val="tx1"/>
                </a:solidFill>
              </a:rPr>
              <a:t> Institutions s'occupant de questions relatives aux droits de la protection des consommateurs.</a:t>
            </a:r>
          </a:p>
          <a:p>
            <a:r>
              <a:rPr lang="fr-FR" dirty="0">
                <a:solidFill>
                  <a:schemeClr val="tx1"/>
                </a:solidFill>
              </a:rPr>
              <a:t> Consommateurs européens. </a:t>
            </a:r>
          </a:p>
          <a:p>
            <a:pPr marL="514350" indent="-514350">
              <a:buFont typeface="+mj-lt"/>
              <a:buAutoNum type="arabicPeriod"/>
            </a:pPr>
            <a:endParaRPr lang="fr-FR" b="1" dirty="0">
              <a:solidFill>
                <a:schemeClr val="tx1"/>
              </a:solidFill>
            </a:endParaRPr>
          </a:p>
          <a:p>
            <a:endParaRPr lang="fr-FR" b="1" dirty="0">
              <a:solidFill>
                <a:schemeClr val="tx1"/>
              </a:solidFill>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5</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83266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207391" y="518475"/>
            <a:ext cx="8305014" cy="1127764"/>
          </a:xfrm>
        </p:spPr>
        <p:txBody>
          <a:bodyPr>
            <a:normAutofit/>
          </a:bodyPr>
          <a:lstStyle/>
          <a:p>
            <a:r>
              <a:rPr lang="fr-FR" sz="3600" b="1" cap="all" dirty="0">
                <a:solidFill>
                  <a:schemeClr val="tx1"/>
                </a:solidFill>
                <a:latin typeface="+mn-lt"/>
              </a:rPr>
              <a:t>Contribution novatrice du projet</a:t>
            </a:r>
            <a:endParaRPr lang="en-US" sz="3600" b="1" cap="all" dirty="0">
              <a:solidFill>
                <a:schemeClr val="tx1"/>
              </a:solidFill>
              <a:latin typeface="+mn-lt"/>
            </a:endParaRP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9"/>
            <a:ext cx="10609082" cy="4530724"/>
          </a:xfrm>
        </p:spPr>
        <p:txBody>
          <a:bodyPr>
            <a:normAutofit fontScale="92500" lnSpcReduction="10000"/>
          </a:bodyPr>
          <a:lstStyle/>
          <a:p>
            <a:endParaRPr lang="en-US" dirty="0">
              <a:solidFill>
                <a:schemeClr val="tx1"/>
              </a:solidFill>
            </a:endParaRPr>
          </a:p>
          <a:p>
            <a:pPr algn="just">
              <a:buFont typeface="Wingdings" pitchFamily="2" charset="2"/>
              <a:buChar char="Ø"/>
            </a:pPr>
            <a:r>
              <a:rPr lang="fr-FR" dirty="0">
                <a:solidFill>
                  <a:schemeClr val="tx1"/>
                </a:solidFill>
              </a:rPr>
              <a:t>Améliorer la qualité de l'enseignement supérieur</a:t>
            </a:r>
          </a:p>
          <a:p>
            <a:pPr algn="just">
              <a:buFont typeface="Wingdings" pitchFamily="2" charset="2"/>
              <a:buChar char="Ø"/>
            </a:pPr>
            <a:r>
              <a:rPr lang="fr-FR" dirty="0">
                <a:solidFill>
                  <a:schemeClr val="tx1"/>
                </a:solidFill>
              </a:rPr>
              <a:t>Améliorer les compétences des apprenants, telles que : la communication en langue étrangère, les compétences numériques, la coopération au sein des groupes, l’initiative et l’esprit d’entreprise, la stimulation de la conscience culturelle et de la créativité</a:t>
            </a:r>
          </a:p>
          <a:p>
            <a:pPr algn="just">
              <a:buFont typeface="Wingdings" pitchFamily="2" charset="2"/>
              <a:buChar char="Ø"/>
            </a:pPr>
            <a:r>
              <a:rPr lang="fr-FR" dirty="0">
                <a:solidFill>
                  <a:schemeClr val="tx1"/>
                </a:solidFill>
              </a:rPr>
              <a:t> Mettre en place un système uniforme d'éducation innovante avec des directives spécifiques concernant les ressources, les techniques innovantes et les approches pédagogiques</a:t>
            </a:r>
          </a:p>
          <a:p>
            <a:pPr algn="just">
              <a:buFont typeface="Wingdings" pitchFamily="2" charset="2"/>
              <a:buChar char="Ø"/>
            </a:pPr>
            <a:r>
              <a:rPr lang="fr-FR" dirty="0">
                <a:solidFill>
                  <a:schemeClr val="tx1"/>
                </a:solidFill>
              </a:rPr>
              <a:t>Créer un modèle européen d'enseignement académique novateur afin de soutenir le développement des méthodes numériques dans l'éducation des consommateurs</a:t>
            </a:r>
            <a:endParaRPr lang="en-US" dirty="0">
              <a:solidFill>
                <a:schemeClr val="tx1"/>
              </a:solidFill>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6</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44282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7818F-B416-3D4B-89E8-F040BE933C97}"/>
              </a:ext>
            </a:extLst>
          </p:cNvPr>
          <p:cNvSpPr>
            <a:spLocks noGrp="1"/>
          </p:cNvSpPr>
          <p:nvPr>
            <p:ph type="title"/>
          </p:nvPr>
        </p:nvSpPr>
        <p:spPr>
          <a:xfrm>
            <a:off x="282805" y="518475"/>
            <a:ext cx="8229600" cy="1127764"/>
          </a:xfrm>
        </p:spPr>
        <p:txBody>
          <a:bodyPr>
            <a:normAutofit/>
          </a:bodyPr>
          <a:lstStyle/>
          <a:p>
            <a:r>
              <a:rPr lang="en-US" sz="3600" b="1" cap="all" dirty="0">
                <a:solidFill>
                  <a:schemeClr val="tx1"/>
                </a:solidFill>
                <a:latin typeface="+mn-lt"/>
              </a:rPr>
              <a:t> LES RÉSULTATS DU PROJET</a:t>
            </a:r>
          </a:p>
        </p:txBody>
      </p:sp>
      <p:sp>
        <p:nvSpPr>
          <p:cNvPr id="3" name="Content Placeholder 2">
            <a:extLst>
              <a:ext uri="{FF2B5EF4-FFF2-40B4-BE49-F238E27FC236}">
                <a16:creationId xmlns="" xmlns:a16="http://schemas.microsoft.com/office/drawing/2014/main" id="{3630E20A-8006-B744-8001-44684C590A63}"/>
              </a:ext>
            </a:extLst>
          </p:cNvPr>
          <p:cNvSpPr>
            <a:spLocks noGrp="1"/>
          </p:cNvSpPr>
          <p:nvPr>
            <p:ph idx="1"/>
          </p:nvPr>
        </p:nvSpPr>
        <p:spPr>
          <a:xfrm>
            <a:off x="744718" y="1646238"/>
            <a:ext cx="10609082" cy="4710111"/>
          </a:xfrm>
        </p:spPr>
        <p:txBody>
          <a:bodyPr>
            <a:normAutofit/>
          </a:bodyPr>
          <a:lstStyle/>
          <a:p>
            <a:pPr algn="just"/>
            <a:endParaRPr lang="fr-FR" dirty="0">
              <a:solidFill>
                <a:schemeClr val="tx1"/>
              </a:solidFill>
            </a:endParaRPr>
          </a:p>
          <a:p>
            <a:pPr algn="just"/>
            <a:r>
              <a:rPr lang="fr-FR" b="1" dirty="0">
                <a:solidFill>
                  <a:schemeClr val="tx1"/>
                </a:solidFill>
              </a:rPr>
              <a:t>                       LIVRE</a:t>
            </a:r>
            <a:r>
              <a:rPr lang="fr-FR" dirty="0">
                <a:solidFill>
                  <a:schemeClr val="tx1"/>
                </a:solidFill>
              </a:rPr>
              <a:t> : </a:t>
            </a:r>
            <a:r>
              <a:rPr lang="fr-FR" i="1" dirty="0">
                <a:solidFill>
                  <a:schemeClr val="tx1"/>
                </a:solidFill>
              </a:rPr>
              <a:t>Renforcer la sensibilisation des consommateurs</a:t>
            </a:r>
          </a:p>
          <a:p>
            <a:pPr algn="just">
              <a:buNone/>
            </a:pPr>
            <a:endParaRPr lang="fr-FR" i="1" dirty="0">
              <a:solidFill>
                <a:schemeClr val="tx1"/>
              </a:solidFill>
            </a:endParaRPr>
          </a:p>
          <a:p>
            <a:pPr algn="just"/>
            <a:r>
              <a:rPr lang="fr-FR" b="1" dirty="0">
                <a:solidFill>
                  <a:schemeClr val="tx1"/>
                </a:solidFill>
              </a:rPr>
              <a:t>                        LIVRE ELECTRONIQUE </a:t>
            </a:r>
            <a:r>
              <a:rPr lang="fr-FR" b="1" i="1" dirty="0">
                <a:solidFill>
                  <a:schemeClr val="tx1"/>
                </a:solidFill>
              </a:rPr>
              <a:t>: </a:t>
            </a:r>
            <a:r>
              <a:rPr lang="fr-FR" i="1" dirty="0">
                <a:solidFill>
                  <a:schemeClr val="tx1"/>
                </a:solidFill>
              </a:rPr>
              <a:t>apports théoriques, jeux, études de cas, questionnaires,                                        tests d'évaluation</a:t>
            </a:r>
          </a:p>
          <a:p>
            <a:pPr algn="just"/>
            <a:r>
              <a:rPr lang="fr-FR" b="1" dirty="0">
                <a:solidFill>
                  <a:schemeClr val="tx1"/>
                </a:solidFill>
              </a:rPr>
              <a:t>                        Application mobile: </a:t>
            </a:r>
            <a:r>
              <a:rPr lang="fr-FR" i="1" dirty="0">
                <a:solidFill>
                  <a:schemeClr val="tx1"/>
                </a:solidFill>
              </a:rPr>
              <a:t>conférences vidéo, jeux vidéo d'études de cas, questionnaires, guide de bonnes pratiques.</a:t>
            </a:r>
          </a:p>
          <a:p>
            <a:pPr algn="just"/>
            <a:endParaRPr lang="fr-FR" i="1" dirty="0">
              <a:solidFill>
                <a:schemeClr val="tx1"/>
              </a:solidFill>
            </a:endParaRPr>
          </a:p>
          <a:p>
            <a:pPr algn="just"/>
            <a:r>
              <a:rPr lang="fr-FR" i="1" dirty="0">
                <a:solidFill>
                  <a:schemeClr val="tx1"/>
                </a:solidFill>
              </a:rPr>
              <a:t>                     </a:t>
            </a:r>
            <a:r>
              <a:rPr lang="fr-FR" b="1" dirty="0">
                <a:solidFill>
                  <a:schemeClr val="tx1"/>
                </a:solidFill>
              </a:rPr>
              <a:t>Plateforme du projet </a:t>
            </a:r>
            <a:r>
              <a:rPr lang="fr-FR" i="1" dirty="0">
                <a:solidFill>
                  <a:schemeClr val="tx1"/>
                </a:solidFill>
              </a:rPr>
              <a:t>: </a:t>
            </a:r>
            <a:r>
              <a:rPr lang="fr-FR" dirty="0">
                <a:hlinkClick r:id="rId2"/>
              </a:rPr>
              <a:t>https://consume-aware.eu/</a:t>
            </a:r>
            <a:endParaRPr lang="fr-FR" altLang="en-US" dirty="0"/>
          </a:p>
          <a:p>
            <a:pPr algn="just"/>
            <a:endParaRPr lang="fr-FR" i="1" dirty="0">
              <a:solidFill>
                <a:schemeClr val="tx1"/>
              </a:solidFill>
            </a:endParaRPr>
          </a:p>
          <a:p>
            <a:pPr algn="just"/>
            <a:endParaRPr lang="fr-FR" dirty="0">
              <a:solidFill>
                <a:schemeClr val="tx1"/>
              </a:solidFill>
            </a:endParaRPr>
          </a:p>
        </p:txBody>
      </p:sp>
      <p:sp>
        <p:nvSpPr>
          <p:cNvPr id="6" name="Slide Number Placeholder 5">
            <a:extLst>
              <a:ext uri="{FF2B5EF4-FFF2-40B4-BE49-F238E27FC236}">
                <a16:creationId xmlns="" xmlns:a16="http://schemas.microsoft.com/office/drawing/2014/main" id="{F5F5CFC7-BE41-4D4E-AAA7-4F832B7DF7A0}"/>
              </a:ext>
            </a:extLst>
          </p:cNvPr>
          <p:cNvSpPr>
            <a:spLocks noGrp="1"/>
          </p:cNvSpPr>
          <p:nvPr>
            <p:ph type="sldNum" sz="quarter" idx="12"/>
          </p:nvPr>
        </p:nvSpPr>
        <p:spPr/>
        <p:txBody>
          <a:bodyPr/>
          <a:lstStyle/>
          <a:p>
            <a:fld id="{2F61D12B-A0A5-9440-890A-0030956178A5}" type="slidenum">
              <a:rPr lang="en-US" smtClean="0">
                <a:solidFill>
                  <a:schemeClr val="accent2">
                    <a:lumMod val="75000"/>
                  </a:schemeClr>
                </a:solidFill>
              </a:rPr>
              <a:pPr/>
              <a:t>7</a:t>
            </a:fld>
            <a:endParaRPr lang="en-US" dirty="0">
              <a:solidFill>
                <a:schemeClr val="accent2">
                  <a:lumMod val="75000"/>
                </a:schemeClr>
              </a:solidFill>
            </a:endParaRPr>
          </a:p>
        </p:txBody>
      </p:sp>
      <p:pic>
        <p:nvPicPr>
          <p:cNvPr id="7"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ight Arrow 7"/>
          <p:cNvSpPr/>
          <p:nvPr/>
        </p:nvSpPr>
        <p:spPr>
          <a:xfrm>
            <a:off x="1100138" y="2043114"/>
            <a:ext cx="1385887" cy="614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1100138" y="3138488"/>
            <a:ext cx="1385887" cy="614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1100138" y="5429250"/>
            <a:ext cx="1385887"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1100138" y="3952876"/>
            <a:ext cx="1385887" cy="614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60656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r-FR" b="1" dirty="0" smtClean="0">
                <a:solidFill>
                  <a:schemeClr val="tx1"/>
                </a:solidFill>
              </a:rPr>
              <a:t/>
            </a:r>
            <a:br>
              <a:rPr lang="fr-FR" b="1" dirty="0" smtClean="0">
                <a:solidFill>
                  <a:schemeClr val="tx1"/>
                </a:solidFill>
              </a:rPr>
            </a:br>
            <a:r>
              <a:rPr lang="fr-FR" b="1" dirty="0" smtClean="0">
                <a:solidFill>
                  <a:schemeClr val="tx1"/>
                </a:solidFill>
              </a:rPr>
              <a:t>LIVRE </a:t>
            </a:r>
            <a:r>
              <a:rPr lang="fr-FR" b="1" dirty="0">
                <a:solidFill>
                  <a:schemeClr val="tx1"/>
                </a:solidFill>
              </a:rPr>
              <a:t>– Caractéristiques et objectifs</a:t>
            </a:r>
          </a:p>
        </p:txBody>
      </p:sp>
      <p:sp>
        <p:nvSpPr>
          <p:cNvPr id="3" name="Content Placeholder 2"/>
          <p:cNvSpPr>
            <a:spLocks noGrp="1"/>
          </p:cNvSpPr>
          <p:nvPr>
            <p:ph idx="1"/>
          </p:nvPr>
        </p:nvSpPr>
        <p:spPr>
          <a:xfrm>
            <a:off x="838200" y="1825624"/>
            <a:ext cx="10515600" cy="4530725"/>
          </a:xfrm>
        </p:spPr>
        <p:txBody>
          <a:bodyPr>
            <a:normAutofit fontScale="92500"/>
          </a:bodyPr>
          <a:lstStyle/>
          <a:p>
            <a:pPr algn="ctr">
              <a:buNone/>
            </a:pPr>
            <a:r>
              <a:rPr lang="fr-FR" b="1" dirty="0">
                <a:solidFill>
                  <a:schemeClr val="tx1"/>
                </a:solidFill>
              </a:rPr>
              <a:t>Il offre un cadre théorique à l’étude de la protection, des droits, des risques et des solutions du consommateur.</a:t>
            </a:r>
          </a:p>
          <a:p>
            <a:pPr algn="just">
              <a:buNone/>
            </a:pPr>
            <a:r>
              <a:rPr lang="fr-FR" b="1" dirty="0">
                <a:solidFill>
                  <a:schemeClr val="tx1"/>
                </a:solidFill>
              </a:rPr>
              <a:t>Objectifs :</a:t>
            </a:r>
          </a:p>
          <a:p>
            <a:pPr algn="just">
              <a:buFont typeface="Wingdings" pitchFamily="2" charset="2"/>
              <a:buChar char="Ø"/>
            </a:pPr>
            <a:r>
              <a:rPr lang="fr-FR" dirty="0">
                <a:solidFill>
                  <a:schemeClr val="tx1"/>
                </a:solidFill>
              </a:rPr>
              <a:t>Analyser et caractériser le concept de consommateur sur le marché traditionnel européen et sur le marché électronique, tant du point de vue national qu'international.</a:t>
            </a:r>
          </a:p>
          <a:p>
            <a:pPr algn="just">
              <a:buFont typeface="Wingdings" pitchFamily="2" charset="2"/>
              <a:buChar char="Ø"/>
            </a:pPr>
            <a:r>
              <a:rPr lang="fr-FR" dirty="0">
                <a:solidFill>
                  <a:schemeClr val="tx1"/>
                </a:solidFill>
              </a:rPr>
              <a:t> Identifier les droits du consommateur aux niveaux national et international.</a:t>
            </a:r>
          </a:p>
          <a:p>
            <a:pPr algn="just">
              <a:buFont typeface="Wingdings" pitchFamily="2" charset="2"/>
              <a:buChar char="Ø"/>
            </a:pPr>
            <a:r>
              <a:rPr lang="fr-FR" dirty="0">
                <a:solidFill>
                  <a:schemeClr val="tx1"/>
                </a:solidFill>
              </a:rPr>
              <a:t> Identifier et caractériser les institutions européennes qui soutiennent la protection du consommateur - et donner ainsi un aperçu pratique de la protection du consommateur sur le marché unique européen. </a:t>
            </a:r>
          </a:p>
          <a:p>
            <a:endParaRPr lang="fr-FR" dirty="0"/>
          </a:p>
          <a:p>
            <a:endParaRPr lang="fr-FR" dirty="0"/>
          </a:p>
        </p:txBody>
      </p:sp>
      <p:sp>
        <p:nvSpPr>
          <p:cNvPr id="6" name="Slide Number Placeholder 5"/>
          <p:cNvSpPr>
            <a:spLocks noGrp="1"/>
          </p:cNvSpPr>
          <p:nvPr>
            <p:ph type="sldNum" sz="quarter" idx="12"/>
          </p:nvPr>
        </p:nvSpPr>
        <p:spPr/>
        <p:txBody>
          <a:bodyPr/>
          <a:lstStyle/>
          <a:p>
            <a:fld id="{2F61D12B-A0A5-9440-890A-0030956178A5}" type="slidenum">
              <a:rPr lang="en-US" smtClean="0"/>
              <a:pPr/>
              <a:t>8</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
            </a:r>
            <a:br>
              <a:rPr lang="en-US" b="1" dirty="0" smtClean="0">
                <a:solidFill>
                  <a:schemeClr val="tx1"/>
                </a:solidFill>
              </a:rPr>
            </a:br>
            <a:r>
              <a:rPr lang="en-US" b="1" dirty="0" smtClean="0">
                <a:solidFill>
                  <a:schemeClr val="tx1"/>
                </a:solidFill>
              </a:rPr>
              <a:t>LIVRE </a:t>
            </a:r>
            <a:r>
              <a:rPr lang="en-US" b="1" dirty="0">
                <a:solidFill>
                  <a:schemeClr val="tx1"/>
                </a:solidFill>
              </a:rPr>
              <a:t>– </a:t>
            </a:r>
            <a:r>
              <a:rPr lang="en-US" b="1" dirty="0" err="1">
                <a:solidFill>
                  <a:schemeClr val="tx1"/>
                </a:solidFill>
              </a:rPr>
              <a:t>Caractéristiques</a:t>
            </a:r>
            <a:r>
              <a:rPr lang="en-US" b="1" dirty="0">
                <a:solidFill>
                  <a:schemeClr val="tx1"/>
                </a:solidFill>
              </a:rPr>
              <a:t> et </a:t>
            </a:r>
            <a:r>
              <a:rPr lang="en-US" b="1" dirty="0" err="1">
                <a:solidFill>
                  <a:schemeClr val="tx1"/>
                </a:solidFill>
              </a:rPr>
              <a:t>objectifs</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fr-FR" dirty="0">
                <a:solidFill>
                  <a:schemeClr val="tx1"/>
                </a:solidFill>
              </a:rPr>
              <a:t>Caractériser les modèles de protection des consommateurs et identifier les modifications susceptibles d’améliorer la qualité des mécanismes de protection au sein de l’Union Européenne.</a:t>
            </a:r>
          </a:p>
          <a:p>
            <a:pPr algn="just">
              <a:buFont typeface="Wingdings" pitchFamily="2" charset="2"/>
              <a:buChar char="Ø"/>
            </a:pPr>
            <a:endParaRPr lang="fr-FR" dirty="0">
              <a:solidFill>
                <a:schemeClr val="tx1"/>
              </a:solidFill>
            </a:endParaRPr>
          </a:p>
          <a:p>
            <a:pPr algn="just">
              <a:buFont typeface="Wingdings" pitchFamily="2" charset="2"/>
              <a:buChar char="Ø"/>
            </a:pPr>
            <a:r>
              <a:rPr lang="fr-FR" dirty="0">
                <a:solidFill>
                  <a:schemeClr val="tx1"/>
                </a:solidFill>
              </a:rPr>
              <a:t> Renforcer la coopération entre les pays.</a:t>
            </a:r>
          </a:p>
          <a:p>
            <a:pPr algn="just">
              <a:buFont typeface="Wingdings" pitchFamily="2" charset="2"/>
              <a:buChar char="Ø"/>
            </a:pPr>
            <a:endParaRPr lang="fr-FR" dirty="0">
              <a:solidFill>
                <a:schemeClr val="tx1"/>
              </a:solidFill>
            </a:endParaRPr>
          </a:p>
          <a:p>
            <a:pPr algn="just">
              <a:buFont typeface="Wingdings" pitchFamily="2" charset="2"/>
              <a:buChar char="Ø"/>
            </a:pPr>
            <a:r>
              <a:rPr lang="fr-FR" dirty="0">
                <a:solidFill>
                  <a:schemeClr val="tx1"/>
                </a:solidFill>
              </a:rPr>
              <a:t>Contribuer à un dialogue international avancé par des discussions mutuelles et par un échange d’opinions et de compétences.</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F61D12B-A0A5-9440-890A-0030956178A5}" type="slidenum">
              <a:rPr lang="en-US" smtClean="0"/>
              <a:pPr/>
              <a:t>9</a:t>
            </a:fld>
            <a:endParaRPr lang="en-US"/>
          </a:p>
        </p:txBody>
      </p:sp>
      <p:pic>
        <p:nvPicPr>
          <p:cNvPr id="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751277" y="123680"/>
            <a:ext cx="3290668" cy="9876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5354</TotalTime>
  <Words>1596</Words>
  <Application>Microsoft Office PowerPoint</Application>
  <PresentationFormat>Custom</PresentationFormat>
  <Paragraphs>217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Custom Design</vt:lpstr>
      <vt:lpstr>Slide 1</vt:lpstr>
      <vt:lpstr>Slide 2</vt:lpstr>
      <vt:lpstr>L’OBJECTIF PRINCIPAL DU PROJET</vt:lpstr>
      <vt:lpstr>CARACTÉRISTIQUES DU PROJET</vt:lpstr>
      <vt:lpstr>GROUPES CIBLES</vt:lpstr>
      <vt:lpstr>Contribution novatrice du projet</vt:lpstr>
      <vt:lpstr> LES RÉSULTATS DU PROJET</vt:lpstr>
      <vt:lpstr> LIVRE – Caractéristiques et objectifs</vt:lpstr>
      <vt:lpstr> LIVRE – Caractéristiques et objectifs</vt:lpstr>
      <vt:lpstr>LIVRE</vt:lpstr>
      <vt:lpstr>LIVRE ÉLECTRONIQUE</vt:lpstr>
      <vt:lpstr>LIVRE ÉLECTRONIQUE</vt:lpstr>
      <vt:lpstr>APPLICATION MOBILE</vt:lpstr>
      <vt:lpstr>APPLICATION MOBILE</vt:lpstr>
      <vt:lpstr>APPLICATION MOBILE </vt:lpstr>
      <vt:lpstr>Partenaires du projet</vt:lpstr>
      <vt:lpstr> PARTENAIRES DU PROJET ET LEURS COMPéTENCES</vt:lpstr>
      <vt:lpstr>DURÉE ET ÉTAPES DU PROJET</vt:lpstr>
      <vt:lpstr>Activités du PROJET</vt:lpstr>
      <vt:lpstr>AVANTAGES DU PROJET</vt:lpstr>
      <vt:lpstr>AVANTAGES DU PROJET</vt:lpstr>
      <vt:lpstr>L’AVANTAGE LE PLUS IMPORTANT DU PROJET</vt:lpstr>
      <vt:lpstr>BÉNÉFICIAIRES DU PROJET</vt:lpstr>
      <vt:lpstr>DIFFUSION DU PROJET</vt:lpstr>
      <vt:lpstr>DIFFUSION DU PROJET</vt:lpstr>
      <vt:lpstr>IMPACT DU PROJET</vt:lpstr>
      <vt:lpstr> La contribution du département des Langues Modernes Appliquées de l’Université de Bucarest  </vt:lpstr>
      <vt:lpstr>La contribution du département des Langues Modernes Appliquées de l’Université de Bucarest</vt:lpstr>
      <vt:lpstr>La contribution du département des Langues Modernes Appliquées de l’Université de Bucarest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Gamze Karayaz</dc:creator>
  <cp:lastModifiedBy>User</cp:lastModifiedBy>
  <cp:revision>127</cp:revision>
  <dcterms:created xsi:type="dcterms:W3CDTF">2018-07-31T13:33:06Z</dcterms:created>
  <dcterms:modified xsi:type="dcterms:W3CDTF">2019-05-29T07:00:51Z</dcterms:modified>
</cp:coreProperties>
</file>