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60" r:id="rId5"/>
    <p:sldId id="287" r:id="rId6"/>
    <p:sldId id="288" r:id="rId7"/>
    <p:sldId id="262" r:id="rId8"/>
    <p:sldId id="263" r:id="rId9"/>
    <p:sldId id="265" r:id="rId10"/>
    <p:sldId id="286" r:id="rId11"/>
    <p:sldId id="319" r:id="rId12"/>
    <p:sldId id="290" r:id="rId13"/>
    <p:sldId id="297" r:id="rId14"/>
    <p:sldId id="298" r:id="rId15"/>
    <p:sldId id="325" r:id="rId16"/>
    <p:sldId id="299" r:id="rId17"/>
    <p:sldId id="300" r:id="rId18"/>
    <p:sldId id="301" r:id="rId19"/>
    <p:sldId id="302" r:id="rId20"/>
    <p:sldId id="305" r:id="rId21"/>
    <p:sldId id="306" r:id="rId22"/>
    <p:sldId id="307" r:id="rId23"/>
    <p:sldId id="308" r:id="rId24"/>
    <p:sldId id="309" r:id="rId25"/>
    <p:sldId id="312" r:id="rId26"/>
    <p:sldId id="317" r:id="rId27"/>
    <p:sldId id="318" r:id="rId28"/>
    <p:sldId id="320" r:id="rId29"/>
    <p:sldId id="321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34579" autoAdjust="0"/>
    <p:restoredTop sz="92736" autoAdjust="0"/>
  </p:normalViewPr>
  <p:slideViewPr>
    <p:cSldViewPr snapToGrid="0" snapToObjects="1">
      <p:cViewPr varScale="1">
        <p:scale>
          <a:sx n="103" d="100"/>
          <a:sy n="103" d="100"/>
        </p:scale>
        <p:origin x="59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10864"/>
    </p:cViewPr>
  </p:sorterViewPr>
  <p:notesViewPr>
    <p:cSldViewPr snapToGrid="0" snapToObjects="1">
      <p:cViewPr varScale="1">
        <p:scale>
          <a:sx n="80" d="100"/>
          <a:sy n="80" d="100"/>
        </p:scale>
        <p:origin x="-258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CEAE68-F552-6249-ADEF-1DF2A3087C67}" type="doc">
      <dgm:prSet loTypeId="urn:microsoft.com/office/officeart/2005/8/layout/radial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C845CD-3BBA-8940-A6A9-4697D9C44EF8}">
      <dgm:prSet phldrT="[Text]"/>
      <dgm:spPr/>
      <dgm:t>
        <a:bodyPr/>
        <a:lstStyle/>
        <a:p>
          <a:endParaRPr lang="en-US" dirty="0"/>
        </a:p>
      </dgm:t>
    </dgm:pt>
    <dgm:pt modelId="{82481D34-AB77-D844-A948-200A086397F3}" type="parTrans" cxnId="{5CA1DA54-879B-EB4A-87EF-8C9F1825C6FF}">
      <dgm:prSet/>
      <dgm:spPr/>
      <dgm:t>
        <a:bodyPr/>
        <a:lstStyle/>
        <a:p>
          <a:endParaRPr lang="en-US"/>
        </a:p>
      </dgm:t>
    </dgm:pt>
    <dgm:pt modelId="{1BC842BE-8C54-F840-A748-0D151527CF69}" type="sibTrans" cxnId="{5CA1DA54-879B-EB4A-87EF-8C9F1825C6FF}">
      <dgm:prSet/>
      <dgm:spPr/>
      <dgm:t>
        <a:bodyPr/>
        <a:lstStyle/>
        <a:p>
          <a:endParaRPr lang="en-US"/>
        </a:p>
      </dgm:t>
    </dgm:pt>
    <dgm:pt modelId="{07E08CA0-7741-B249-A873-4E12DC8C3C84}">
      <dgm:prSet phldrT="[Text]" custT="1"/>
      <dgm:spPr/>
      <dgm:t>
        <a:bodyPr/>
        <a:lstStyle/>
        <a:p>
          <a:r>
            <a:rPr lang="en-US" sz="1400" dirty="0" err="1">
              <a:solidFill>
                <a:schemeClr val="bg1"/>
              </a:solidFill>
            </a:rPr>
            <a:t>Multimodalité</a:t>
          </a:r>
          <a:endParaRPr lang="en-US" sz="1400" dirty="0">
            <a:solidFill>
              <a:schemeClr val="bg1"/>
            </a:solidFill>
          </a:endParaRPr>
        </a:p>
      </dgm:t>
    </dgm:pt>
    <dgm:pt modelId="{4547F6A0-5702-5244-B4DA-9C222E142643}">
      <dgm:prSet phldrT="[Text]" custT="1"/>
      <dgm:spPr/>
      <dgm:t>
        <a:bodyPr/>
        <a:lstStyle/>
        <a:p>
          <a:r>
            <a:rPr lang="en-US" sz="1400" dirty="0" err="1">
              <a:solidFill>
                <a:schemeClr val="bg1"/>
              </a:solidFill>
            </a:rPr>
            <a:t>Théorie</a:t>
          </a:r>
          <a:r>
            <a:rPr lang="en-US" sz="1400" dirty="0">
              <a:solidFill>
                <a:schemeClr val="bg1"/>
              </a:solidFill>
            </a:rPr>
            <a:t> de la Pertinence</a:t>
          </a:r>
        </a:p>
      </dgm:t>
    </dgm:pt>
    <dgm:pt modelId="{E98AABDA-B7E5-844A-A6E3-7E75BBE85092}">
      <dgm:prSet phldrT="[Text]" custT="1"/>
      <dgm:spPr/>
      <dgm:t>
        <a:bodyPr/>
        <a:lstStyle/>
        <a:p>
          <a:r>
            <a:rPr lang="en-US" sz="1400" dirty="0">
              <a:solidFill>
                <a:schemeClr val="bg1"/>
              </a:solidFill>
            </a:rPr>
            <a:t>Pertinence et </a:t>
          </a:r>
          <a:r>
            <a:rPr lang="en-US" sz="1400" dirty="0" err="1">
              <a:solidFill>
                <a:schemeClr val="bg1"/>
              </a:solidFill>
            </a:rPr>
            <a:t>ScI</a:t>
          </a:r>
          <a:endParaRPr lang="en-US" sz="1400" dirty="0">
            <a:solidFill>
              <a:schemeClr val="bg1"/>
            </a:solidFill>
          </a:endParaRPr>
        </a:p>
      </dgm:t>
    </dgm:pt>
    <dgm:pt modelId="{523EBE00-58AA-124E-800E-1199FAD12C50}">
      <dgm:prSet phldrT="[Text]" custT="1"/>
      <dgm:spPr/>
      <dgm:t>
        <a:bodyPr/>
        <a:lstStyle/>
        <a:p>
          <a:r>
            <a:rPr lang="en-US" sz="1400" dirty="0">
              <a:solidFill>
                <a:schemeClr val="bg1"/>
              </a:solidFill>
            </a:rPr>
            <a:t>Architecture de </a:t>
          </a:r>
          <a:r>
            <a:rPr lang="en-US" sz="1400" dirty="0" err="1">
              <a:solidFill>
                <a:schemeClr val="bg1"/>
              </a:solidFill>
            </a:rPr>
            <a:t>l'information</a:t>
          </a:r>
          <a:endParaRPr lang="en-US" sz="1400" dirty="0">
            <a:solidFill>
              <a:schemeClr val="bg1"/>
            </a:solidFill>
          </a:endParaRPr>
        </a:p>
      </dgm:t>
    </dgm:pt>
    <dgm:pt modelId="{81D814C2-83E0-094D-80CD-D6502AA5F166}">
      <dgm:prSet phldrT="[Text]"/>
      <dgm:spPr/>
      <dgm:t>
        <a:bodyPr/>
        <a:lstStyle/>
        <a:p>
          <a:r>
            <a:rPr lang="en-US" b="1" dirty="0" err="1">
              <a:solidFill>
                <a:srgbClr val="FF0000"/>
              </a:solidFill>
            </a:rPr>
            <a:t>Méthodologie</a:t>
          </a:r>
          <a:r>
            <a:rPr lang="en-US" b="1" dirty="0">
              <a:solidFill>
                <a:srgbClr val="FF0000"/>
              </a:solidFill>
            </a:rPr>
            <a:t> </a:t>
          </a:r>
          <a:r>
            <a:rPr lang="en-US" b="1" dirty="0" err="1">
              <a:solidFill>
                <a:srgbClr val="FF0000"/>
              </a:solidFill>
            </a:rPr>
            <a:t>Proposée</a:t>
          </a:r>
          <a:endParaRPr lang="en-US" b="1" dirty="0">
            <a:solidFill>
              <a:srgbClr val="FF0000"/>
            </a:solidFill>
          </a:endParaRPr>
        </a:p>
      </dgm:t>
    </dgm:pt>
    <dgm:pt modelId="{91D804C7-AC62-2A4F-A7C0-7784020EC7BC}" type="sibTrans" cxnId="{05DA33D8-9EF0-8149-86D2-B2C8D2F0ABC7}">
      <dgm:prSet/>
      <dgm:spPr/>
      <dgm:t>
        <a:bodyPr/>
        <a:lstStyle/>
        <a:p>
          <a:endParaRPr lang="en-US"/>
        </a:p>
      </dgm:t>
    </dgm:pt>
    <dgm:pt modelId="{8188E5B5-DEB0-4D40-BC84-B914DC61E52B}" type="parTrans" cxnId="{05DA33D8-9EF0-8149-86D2-B2C8D2F0ABC7}">
      <dgm:prSet/>
      <dgm:spPr/>
      <dgm:t>
        <a:bodyPr/>
        <a:lstStyle/>
        <a:p>
          <a:endParaRPr lang="en-US"/>
        </a:p>
      </dgm:t>
    </dgm:pt>
    <dgm:pt modelId="{35EA41CB-6E22-3745-A2F3-77C8A863F833}" type="sibTrans" cxnId="{F601DD51-7D1B-CD4F-B6C0-C08C9A092C57}">
      <dgm:prSet/>
      <dgm:spPr/>
      <dgm:t>
        <a:bodyPr/>
        <a:lstStyle/>
        <a:p>
          <a:endParaRPr lang="en-US"/>
        </a:p>
      </dgm:t>
    </dgm:pt>
    <dgm:pt modelId="{C52F39D5-C139-6341-B1E9-A60384AF79B2}" type="parTrans" cxnId="{F601DD51-7D1B-CD4F-B6C0-C08C9A092C57}">
      <dgm:prSet/>
      <dgm:spPr/>
      <dgm:t>
        <a:bodyPr/>
        <a:lstStyle/>
        <a:p>
          <a:endParaRPr lang="en-US"/>
        </a:p>
      </dgm:t>
    </dgm:pt>
    <dgm:pt modelId="{EE9434BB-6C5D-7444-A398-716E09864BCF}" type="sibTrans" cxnId="{8D8E777F-48A7-0C43-BFBD-3E6F8D16C358}">
      <dgm:prSet/>
      <dgm:spPr/>
      <dgm:t>
        <a:bodyPr/>
        <a:lstStyle/>
        <a:p>
          <a:endParaRPr lang="en-US"/>
        </a:p>
      </dgm:t>
    </dgm:pt>
    <dgm:pt modelId="{E2946508-0ADD-384C-9688-540402264167}" type="parTrans" cxnId="{8D8E777F-48A7-0C43-BFBD-3E6F8D16C358}">
      <dgm:prSet/>
      <dgm:spPr/>
      <dgm:t>
        <a:bodyPr/>
        <a:lstStyle/>
        <a:p>
          <a:endParaRPr lang="en-US"/>
        </a:p>
      </dgm:t>
    </dgm:pt>
    <dgm:pt modelId="{F7D5AF52-08DA-F84E-B9C7-F60968D9340C}" type="sibTrans" cxnId="{712A2102-D13B-E741-979A-F2A344A78B70}">
      <dgm:prSet/>
      <dgm:spPr/>
      <dgm:t>
        <a:bodyPr/>
        <a:lstStyle/>
        <a:p>
          <a:endParaRPr lang="en-US"/>
        </a:p>
      </dgm:t>
    </dgm:pt>
    <dgm:pt modelId="{AB96029C-80C4-5043-87CC-F4D9F2F66EF8}" type="parTrans" cxnId="{712A2102-D13B-E741-979A-F2A344A78B70}">
      <dgm:prSet/>
      <dgm:spPr/>
      <dgm:t>
        <a:bodyPr/>
        <a:lstStyle/>
        <a:p>
          <a:endParaRPr lang="en-US"/>
        </a:p>
      </dgm:t>
    </dgm:pt>
    <dgm:pt modelId="{57A1C3C8-4E5C-6740-BE32-C6FB3201BFAF}" type="sibTrans" cxnId="{8C7ADE02-567C-494C-81DD-079A5D399F2A}">
      <dgm:prSet/>
      <dgm:spPr/>
      <dgm:t>
        <a:bodyPr/>
        <a:lstStyle/>
        <a:p>
          <a:endParaRPr lang="en-US"/>
        </a:p>
      </dgm:t>
    </dgm:pt>
    <dgm:pt modelId="{EB89B143-9582-4744-938A-97BFE967812D}" type="parTrans" cxnId="{8C7ADE02-567C-494C-81DD-079A5D399F2A}">
      <dgm:prSet/>
      <dgm:spPr/>
      <dgm:t>
        <a:bodyPr/>
        <a:lstStyle/>
        <a:p>
          <a:endParaRPr lang="en-US"/>
        </a:p>
      </dgm:t>
    </dgm:pt>
    <dgm:pt modelId="{E68927D5-7797-6540-A2D2-4A1977CD0747}">
      <dgm:prSet phldrT="[Text]" custT="1"/>
      <dgm:spPr/>
      <dgm:t>
        <a:bodyPr/>
        <a:lstStyle/>
        <a:p>
          <a:r>
            <a:rPr lang="en-US" sz="1400" dirty="0" err="1">
              <a:solidFill>
                <a:schemeClr val="bg1"/>
              </a:solidFill>
            </a:rPr>
            <a:t>Technologie</a:t>
          </a:r>
          <a:r>
            <a:rPr lang="en-US" sz="1400" dirty="0">
              <a:solidFill>
                <a:schemeClr val="bg1"/>
              </a:solidFill>
            </a:rPr>
            <a:t> de </a:t>
          </a:r>
          <a:r>
            <a:rPr lang="en-US" sz="1400" dirty="0" err="1">
              <a:solidFill>
                <a:schemeClr val="bg1"/>
              </a:solidFill>
            </a:rPr>
            <a:t>Langues</a:t>
          </a:r>
          <a:endParaRPr lang="en-US" sz="1400" dirty="0">
            <a:solidFill>
              <a:schemeClr val="bg1"/>
            </a:solidFill>
          </a:endParaRPr>
        </a:p>
      </dgm:t>
    </dgm:pt>
    <dgm:pt modelId="{B6883B65-8516-6D44-B270-89A9570F602D}" type="parTrans" cxnId="{10E6F444-716E-DE41-A29B-7926AF7048C6}">
      <dgm:prSet/>
      <dgm:spPr/>
      <dgm:t>
        <a:bodyPr/>
        <a:lstStyle/>
        <a:p>
          <a:endParaRPr lang="en-US"/>
        </a:p>
      </dgm:t>
    </dgm:pt>
    <dgm:pt modelId="{EC0B0D32-9991-F04C-AEDE-F8D063656396}" type="sibTrans" cxnId="{10E6F444-716E-DE41-A29B-7926AF7048C6}">
      <dgm:prSet/>
      <dgm:spPr/>
      <dgm:t>
        <a:bodyPr/>
        <a:lstStyle/>
        <a:p>
          <a:endParaRPr lang="en-US"/>
        </a:p>
      </dgm:t>
    </dgm:pt>
    <dgm:pt modelId="{A4EB85A8-36A3-444B-A03C-B2ADC5C2D61E}" type="pres">
      <dgm:prSet presAssocID="{E9CEAE68-F552-6249-ADEF-1DF2A3087C67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489A6A1-6DB8-0D4A-84F5-EE73DCAFB2A5}" type="pres">
      <dgm:prSet presAssocID="{81D814C2-83E0-094D-80CD-D6502AA5F166}" presName="centerShape" presStyleLbl="node0" presStyleIdx="0" presStyleCnt="1"/>
      <dgm:spPr/>
    </dgm:pt>
    <dgm:pt modelId="{5E023C68-D264-D748-90FA-1496B08D7CAD}" type="pres">
      <dgm:prSet presAssocID="{EB89B143-9582-4744-938A-97BFE967812D}" presName="parTrans" presStyleLbl="bgSibTrans2D1" presStyleIdx="0" presStyleCnt="5"/>
      <dgm:spPr/>
    </dgm:pt>
    <dgm:pt modelId="{9E82C322-430F-2149-AA00-7D351B5255AE}" type="pres">
      <dgm:prSet presAssocID="{523EBE00-58AA-124E-800E-1199FAD12C50}" presName="node" presStyleLbl="node1" presStyleIdx="0" presStyleCnt="5">
        <dgm:presLayoutVars>
          <dgm:bulletEnabled val="1"/>
        </dgm:presLayoutVars>
      </dgm:prSet>
      <dgm:spPr/>
    </dgm:pt>
    <dgm:pt modelId="{96AC9501-E872-0E4C-8A25-0771AED9B82C}" type="pres">
      <dgm:prSet presAssocID="{AB96029C-80C4-5043-87CC-F4D9F2F66EF8}" presName="parTrans" presStyleLbl="bgSibTrans2D1" presStyleIdx="1" presStyleCnt="5"/>
      <dgm:spPr/>
    </dgm:pt>
    <dgm:pt modelId="{B8ACD49D-61E0-F94E-988F-BDFBC11769C6}" type="pres">
      <dgm:prSet presAssocID="{E98AABDA-B7E5-844A-A6E3-7E75BBE85092}" presName="node" presStyleLbl="node1" presStyleIdx="1" presStyleCnt="5">
        <dgm:presLayoutVars>
          <dgm:bulletEnabled val="1"/>
        </dgm:presLayoutVars>
      </dgm:prSet>
      <dgm:spPr/>
    </dgm:pt>
    <dgm:pt modelId="{42C9D3BD-F204-E745-A62B-668A38B7222F}" type="pres">
      <dgm:prSet presAssocID="{E2946508-0ADD-384C-9688-540402264167}" presName="parTrans" presStyleLbl="bgSibTrans2D1" presStyleIdx="2" presStyleCnt="5" custLinFactNeighborY="-5378"/>
      <dgm:spPr/>
    </dgm:pt>
    <dgm:pt modelId="{863C4100-A79B-B948-86CC-E5D64589B632}" type="pres">
      <dgm:prSet presAssocID="{4547F6A0-5702-5244-B4DA-9C222E142643}" presName="node" presStyleLbl="node1" presStyleIdx="2" presStyleCnt="5">
        <dgm:presLayoutVars>
          <dgm:bulletEnabled val="1"/>
        </dgm:presLayoutVars>
      </dgm:prSet>
      <dgm:spPr/>
    </dgm:pt>
    <dgm:pt modelId="{0A4F1CBE-C42A-F647-8897-C6F33ACB4824}" type="pres">
      <dgm:prSet presAssocID="{C52F39D5-C139-6341-B1E9-A60384AF79B2}" presName="parTrans" presStyleLbl="bgSibTrans2D1" presStyleIdx="3" presStyleCnt="5"/>
      <dgm:spPr/>
    </dgm:pt>
    <dgm:pt modelId="{4AC21735-242A-CD40-8D50-F3422C624316}" type="pres">
      <dgm:prSet presAssocID="{07E08CA0-7741-B249-A873-4E12DC8C3C84}" presName="node" presStyleLbl="node1" presStyleIdx="3" presStyleCnt="5">
        <dgm:presLayoutVars>
          <dgm:bulletEnabled val="1"/>
        </dgm:presLayoutVars>
      </dgm:prSet>
      <dgm:spPr/>
    </dgm:pt>
    <dgm:pt modelId="{E13E80B4-178B-5C4D-879D-C118E173552F}" type="pres">
      <dgm:prSet presAssocID="{B6883B65-8516-6D44-B270-89A9570F602D}" presName="parTrans" presStyleLbl="bgSibTrans2D1" presStyleIdx="4" presStyleCnt="5"/>
      <dgm:spPr/>
    </dgm:pt>
    <dgm:pt modelId="{97050529-71CE-6041-82FF-74C3A2FD1B5B}" type="pres">
      <dgm:prSet presAssocID="{E68927D5-7797-6540-A2D2-4A1977CD0747}" presName="node" presStyleLbl="node1" presStyleIdx="4" presStyleCnt="5">
        <dgm:presLayoutVars>
          <dgm:bulletEnabled val="1"/>
        </dgm:presLayoutVars>
      </dgm:prSet>
      <dgm:spPr/>
    </dgm:pt>
  </dgm:ptLst>
  <dgm:cxnLst>
    <dgm:cxn modelId="{712A2102-D13B-E741-979A-F2A344A78B70}" srcId="{81D814C2-83E0-094D-80CD-D6502AA5F166}" destId="{E98AABDA-B7E5-844A-A6E3-7E75BBE85092}" srcOrd="1" destOrd="0" parTransId="{AB96029C-80C4-5043-87CC-F4D9F2F66EF8}" sibTransId="{F7D5AF52-08DA-F84E-B9C7-F60968D9340C}"/>
    <dgm:cxn modelId="{8C7ADE02-567C-494C-81DD-079A5D399F2A}" srcId="{81D814C2-83E0-094D-80CD-D6502AA5F166}" destId="{523EBE00-58AA-124E-800E-1199FAD12C50}" srcOrd="0" destOrd="0" parTransId="{EB89B143-9582-4744-938A-97BFE967812D}" sibTransId="{57A1C3C8-4E5C-6740-BE32-C6FB3201BFAF}"/>
    <dgm:cxn modelId="{133B8026-A919-2E4D-A9A8-F101222A3B2C}" type="presOf" srcId="{C52F39D5-C139-6341-B1E9-A60384AF79B2}" destId="{0A4F1CBE-C42A-F647-8897-C6F33ACB4824}" srcOrd="0" destOrd="0" presId="urn:microsoft.com/office/officeart/2005/8/layout/radial4"/>
    <dgm:cxn modelId="{A1C5C726-F158-9F41-84F5-168D9C427EA2}" type="presOf" srcId="{07E08CA0-7741-B249-A873-4E12DC8C3C84}" destId="{4AC21735-242A-CD40-8D50-F3422C624316}" srcOrd="0" destOrd="0" presId="urn:microsoft.com/office/officeart/2005/8/layout/radial4"/>
    <dgm:cxn modelId="{CAB2B437-ACE0-AA45-84DE-13CF94198198}" type="presOf" srcId="{E9CEAE68-F552-6249-ADEF-1DF2A3087C67}" destId="{A4EB85A8-36A3-444B-A03C-B2ADC5C2D61E}" srcOrd="0" destOrd="0" presId="urn:microsoft.com/office/officeart/2005/8/layout/radial4"/>
    <dgm:cxn modelId="{10E6F444-716E-DE41-A29B-7926AF7048C6}" srcId="{81D814C2-83E0-094D-80CD-D6502AA5F166}" destId="{E68927D5-7797-6540-A2D2-4A1977CD0747}" srcOrd="4" destOrd="0" parTransId="{B6883B65-8516-6D44-B270-89A9570F602D}" sibTransId="{EC0B0D32-9991-F04C-AEDE-F8D063656396}"/>
    <dgm:cxn modelId="{F601DD51-7D1B-CD4F-B6C0-C08C9A092C57}" srcId="{81D814C2-83E0-094D-80CD-D6502AA5F166}" destId="{07E08CA0-7741-B249-A873-4E12DC8C3C84}" srcOrd="3" destOrd="0" parTransId="{C52F39D5-C139-6341-B1E9-A60384AF79B2}" sibTransId="{35EA41CB-6E22-3745-A2F3-77C8A863F833}"/>
    <dgm:cxn modelId="{5CA1DA54-879B-EB4A-87EF-8C9F1825C6FF}" srcId="{E9CEAE68-F552-6249-ADEF-1DF2A3087C67}" destId="{2BC845CD-3BBA-8940-A6A9-4697D9C44EF8}" srcOrd="1" destOrd="0" parTransId="{82481D34-AB77-D844-A948-200A086397F3}" sibTransId="{1BC842BE-8C54-F840-A748-0D151527CF69}"/>
    <dgm:cxn modelId="{00ABAE7A-913D-334B-A945-55A03F4FF9FD}" type="presOf" srcId="{E2946508-0ADD-384C-9688-540402264167}" destId="{42C9D3BD-F204-E745-A62B-668A38B7222F}" srcOrd="0" destOrd="0" presId="urn:microsoft.com/office/officeart/2005/8/layout/radial4"/>
    <dgm:cxn modelId="{A7082A7F-F54D-404B-8BB9-F699ECE388BB}" type="presOf" srcId="{E68927D5-7797-6540-A2D2-4A1977CD0747}" destId="{97050529-71CE-6041-82FF-74C3A2FD1B5B}" srcOrd="0" destOrd="0" presId="urn:microsoft.com/office/officeart/2005/8/layout/radial4"/>
    <dgm:cxn modelId="{8D8E777F-48A7-0C43-BFBD-3E6F8D16C358}" srcId="{81D814C2-83E0-094D-80CD-D6502AA5F166}" destId="{4547F6A0-5702-5244-B4DA-9C222E142643}" srcOrd="2" destOrd="0" parTransId="{E2946508-0ADD-384C-9688-540402264167}" sibTransId="{EE9434BB-6C5D-7444-A398-716E09864BCF}"/>
    <dgm:cxn modelId="{4E484F92-6576-5047-8794-69249232BFDE}" type="presOf" srcId="{523EBE00-58AA-124E-800E-1199FAD12C50}" destId="{9E82C322-430F-2149-AA00-7D351B5255AE}" srcOrd="0" destOrd="0" presId="urn:microsoft.com/office/officeart/2005/8/layout/radial4"/>
    <dgm:cxn modelId="{7BEB2399-F0A4-214E-A28F-A9512761F1A5}" type="presOf" srcId="{4547F6A0-5702-5244-B4DA-9C222E142643}" destId="{863C4100-A79B-B948-86CC-E5D64589B632}" srcOrd="0" destOrd="0" presId="urn:microsoft.com/office/officeart/2005/8/layout/radial4"/>
    <dgm:cxn modelId="{425C2FB8-72E0-4742-A4A9-B49BABE18B2D}" type="presOf" srcId="{E98AABDA-B7E5-844A-A6E3-7E75BBE85092}" destId="{B8ACD49D-61E0-F94E-988F-BDFBC11769C6}" srcOrd="0" destOrd="0" presId="urn:microsoft.com/office/officeart/2005/8/layout/radial4"/>
    <dgm:cxn modelId="{05DA33D8-9EF0-8149-86D2-B2C8D2F0ABC7}" srcId="{E9CEAE68-F552-6249-ADEF-1DF2A3087C67}" destId="{81D814C2-83E0-094D-80CD-D6502AA5F166}" srcOrd="0" destOrd="0" parTransId="{8188E5B5-DEB0-4D40-BC84-B914DC61E52B}" sibTransId="{91D804C7-AC62-2A4F-A7C0-7784020EC7BC}"/>
    <dgm:cxn modelId="{0A8E2DDA-AD14-6049-B788-070846435ED9}" type="presOf" srcId="{81D814C2-83E0-094D-80CD-D6502AA5F166}" destId="{C489A6A1-6DB8-0D4A-84F5-EE73DCAFB2A5}" srcOrd="0" destOrd="0" presId="urn:microsoft.com/office/officeart/2005/8/layout/radial4"/>
    <dgm:cxn modelId="{329288EC-58FE-0840-B7C4-C035FB7ED19D}" type="presOf" srcId="{AB96029C-80C4-5043-87CC-F4D9F2F66EF8}" destId="{96AC9501-E872-0E4C-8A25-0771AED9B82C}" srcOrd="0" destOrd="0" presId="urn:microsoft.com/office/officeart/2005/8/layout/radial4"/>
    <dgm:cxn modelId="{DD2B18EE-F245-154A-95AA-8AE3910026CE}" type="presOf" srcId="{B6883B65-8516-6D44-B270-89A9570F602D}" destId="{E13E80B4-178B-5C4D-879D-C118E173552F}" srcOrd="0" destOrd="0" presId="urn:microsoft.com/office/officeart/2005/8/layout/radial4"/>
    <dgm:cxn modelId="{B8E4FAF5-9814-3A42-B262-BBCA9EAB6ACE}" type="presOf" srcId="{EB89B143-9582-4744-938A-97BFE967812D}" destId="{5E023C68-D264-D748-90FA-1496B08D7CAD}" srcOrd="0" destOrd="0" presId="urn:microsoft.com/office/officeart/2005/8/layout/radial4"/>
    <dgm:cxn modelId="{94C4CA8D-8D3D-6244-849C-741BC672ACE9}" type="presParOf" srcId="{A4EB85A8-36A3-444B-A03C-B2ADC5C2D61E}" destId="{C489A6A1-6DB8-0D4A-84F5-EE73DCAFB2A5}" srcOrd="0" destOrd="0" presId="urn:microsoft.com/office/officeart/2005/8/layout/radial4"/>
    <dgm:cxn modelId="{11E32280-CF62-B047-BC5A-89C417A55624}" type="presParOf" srcId="{A4EB85A8-36A3-444B-A03C-B2ADC5C2D61E}" destId="{5E023C68-D264-D748-90FA-1496B08D7CAD}" srcOrd="1" destOrd="0" presId="urn:microsoft.com/office/officeart/2005/8/layout/radial4"/>
    <dgm:cxn modelId="{B2485CF2-0769-3945-8317-74A7CF4C10C8}" type="presParOf" srcId="{A4EB85A8-36A3-444B-A03C-B2ADC5C2D61E}" destId="{9E82C322-430F-2149-AA00-7D351B5255AE}" srcOrd="2" destOrd="0" presId="urn:microsoft.com/office/officeart/2005/8/layout/radial4"/>
    <dgm:cxn modelId="{14584171-5471-EA49-A1EC-824F3652DC48}" type="presParOf" srcId="{A4EB85A8-36A3-444B-A03C-B2ADC5C2D61E}" destId="{96AC9501-E872-0E4C-8A25-0771AED9B82C}" srcOrd="3" destOrd="0" presId="urn:microsoft.com/office/officeart/2005/8/layout/radial4"/>
    <dgm:cxn modelId="{E051F3F6-3E40-3E42-8058-1B57DE8660C8}" type="presParOf" srcId="{A4EB85A8-36A3-444B-A03C-B2ADC5C2D61E}" destId="{B8ACD49D-61E0-F94E-988F-BDFBC11769C6}" srcOrd="4" destOrd="0" presId="urn:microsoft.com/office/officeart/2005/8/layout/radial4"/>
    <dgm:cxn modelId="{CF677E7A-D353-484F-BA2A-CC0D5196873B}" type="presParOf" srcId="{A4EB85A8-36A3-444B-A03C-B2ADC5C2D61E}" destId="{42C9D3BD-F204-E745-A62B-668A38B7222F}" srcOrd="5" destOrd="0" presId="urn:microsoft.com/office/officeart/2005/8/layout/radial4"/>
    <dgm:cxn modelId="{ECD92A16-C7E9-BD49-A855-0C415211E27B}" type="presParOf" srcId="{A4EB85A8-36A3-444B-A03C-B2ADC5C2D61E}" destId="{863C4100-A79B-B948-86CC-E5D64589B632}" srcOrd="6" destOrd="0" presId="urn:microsoft.com/office/officeart/2005/8/layout/radial4"/>
    <dgm:cxn modelId="{6C782068-9E78-CA48-AE5E-3BCD634E4CFF}" type="presParOf" srcId="{A4EB85A8-36A3-444B-A03C-B2ADC5C2D61E}" destId="{0A4F1CBE-C42A-F647-8897-C6F33ACB4824}" srcOrd="7" destOrd="0" presId="urn:microsoft.com/office/officeart/2005/8/layout/radial4"/>
    <dgm:cxn modelId="{3113BD84-EA20-DE40-AB01-CE5D4934FC9C}" type="presParOf" srcId="{A4EB85A8-36A3-444B-A03C-B2ADC5C2D61E}" destId="{4AC21735-242A-CD40-8D50-F3422C624316}" srcOrd="8" destOrd="0" presId="urn:microsoft.com/office/officeart/2005/8/layout/radial4"/>
    <dgm:cxn modelId="{D3026D61-B0B8-DA4C-8F27-EFE754102199}" type="presParOf" srcId="{A4EB85A8-36A3-444B-A03C-B2ADC5C2D61E}" destId="{E13E80B4-178B-5C4D-879D-C118E173552F}" srcOrd="9" destOrd="0" presId="urn:microsoft.com/office/officeart/2005/8/layout/radial4"/>
    <dgm:cxn modelId="{ADC7057A-8A51-AD47-9F3E-C9D12A1E532C}" type="presParOf" srcId="{A4EB85A8-36A3-444B-A03C-B2ADC5C2D61E}" destId="{97050529-71CE-6041-82FF-74C3A2FD1B5B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en-US" sz="4400" dirty="0"/>
            <a:t>1</a:t>
          </a:r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en-US" sz="4400" dirty="0"/>
            <a:t>2</a:t>
          </a:r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en-US" sz="3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Synthétiseur</a:t>
          </a:r>
          <a:r>
            <a: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automatique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en-US" sz="3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Filtre</a:t>
          </a:r>
          <a:r>
            <a: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et </a:t>
          </a:r>
          <a:r>
            <a:rPr lang="en-US" sz="3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formatage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en-US" sz="4400" dirty="0"/>
            <a:t>3</a:t>
          </a:r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 sz="3200"/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 sz="3200"/>
        </a:p>
      </dgm:t>
    </dgm:pt>
    <dgm:pt modelId="{6BE4E373-0656-4EDC-821E-BE09C952B1F6}">
      <dgm:prSet phldrT="[Text]" custT="1"/>
      <dgm:spPr/>
      <dgm:t>
        <a:bodyPr/>
        <a:lstStyle/>
        <a:p>
          <a:r>
            <a:rPr lang="en-US" sz="3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Traducteur</a:t>
          </a:r>
          <a:r>
            <a: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automatique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 sz="3200"/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 sz="3200"/>
        </a:p>
      </dgm:t>
    </dgm:pt>
    <dgm:pt modelId="{310B8B4E-5C8D-FF4F-A846-BA5642638895}">
      <dgm:prSet/>
      <dgm:spPr/>
      <dgm:t>
        <a:bodyPr/>
        <a:lstStyle/>
        <a:p>
          <a:r>
            <a:rPr lang="en-US" dirty="0"/>
            <a:t>4</a:t>
          </a:r>
        </a:p>
      </dgm:t>
    </dgm:pt>
    <dgm:pt modelId="{AEA845F0-1D97-6046-B698-47C1ABDEBF64}" type="sibTrans" cxnId="{B4619098-628C-C24D-90F7-FD6C39421333}">
      <dgm:prSet/>
      <dgm:spPr/>
      <dgm:t>
        <a:bodyPr/>
        <a:lstStyle/>
        <a:p>
          <a:endParaRPr lang="pt-BR"/>
        </a:p>
      </dgm:t>
    </dgm:pt>
    <dgm:pt modelId="{C629D9B6-3EC2-B146-8D0A-D5928DF1ADE2}" type="parTrans" cxnId="{B4619098-628C-C24D-90F7-FD6C39421333}">
      <dgm:prSet/>
      <dgm:spPr/>
      <dgm:t>
        <a:bodyPr/>
        <a:lstStyle/>
        <a:p>
          <a:endParaRPr lang="pt-BR"/>
        </a:p>
      </dgm:t>
    </dgm:pt>
    <dgm:pt modelId="{0A25B7B9-D74D-6443-AA5F-050339F73D24}">
      <dgm:prSet phldrT="[Text]" custT="1"/>
      <dgm:spPr/>
      <dgm:t>
        <a:bodyPr/>
        <a:lstStyle/>
        <a:p>
          <a:r>
            <a:rPr lang="en-US" sz="3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Alignement</a:t>
          </a:r>
          <a:r>
            <a:rPr lang="en-US" sz="3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automatique</a:t>
          </a:r>
          <a:r>
            <a:rPr lang="en-US" sz="3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</a:t>
          </a:r>
          <a:r>
            <a:rPr lang="en-US" sz="3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paragraphes</a:t>
          </a:r>
          <a:endParaRPr lang="en-US" sz="3200" baseline="0" dirty="0"/>
        </a:p>
      </dgm:t>
    </dgm:pt>
    <dgm:pt modelId="{4B52905D-A03C-7745-BEC9-DD6C8B5C58A8}" type="sibTrans" cxnId="{3C41E953-18DA-E042-BACA-40C9963B5C2F}">
      <dgm:prSet/>
      <dgm:spPr/>
      <dgm:t>
        <a:bodyPr/>
        <a:lstStyle/>
        <a:p>
          <a:endParaRPr lang="pt-BR"/>
        </a:p>
      </dgm:t>
    </dgm:pt>
    <dgm:pt modelId="{033F0ACF-86F7-EF49-8657-7A0335BEDC2C}" type="parTrans" cxnId="{3C41E953-18DA-E042-BACA-40C9963B5C2F}">
      <dgm:prSet/>
      <dgm:spPr/>
      <dgm:t>
        <a:bodyPr/>
        <a:lstStyle/>
        <a:p>
          <a:endParaRPr lang="pt-BR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</dgm:pt>
    <dgm:pt modelId="{C4407577-18A2-46E0-8805-2838042EB67A}" type="pres">
      <dgm:prSet presAssocID="{74EE5CD8-078F-4590-BF9C-A341A294A016}" presName="linNode" presStyleCnt="0"/>
      <dgm:spPr/>
    </dgm:pt>
    <dgm:pt modelId="{7E429971-BC57-430F-BB25-C0574E5E39E3}" type="pres">
      <dgm:prSet presAssocID="{74EE5CD8-078F-4590-BF9C-A341A294A016}" presName="parentText" presStyleLbl="node1" presStyleIdx="0" presStyleCnt="4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D54B1729-BC98-42C1-9C6C-D65DCBA4358F}" type="pres">
      <dgm:prSet presAssocID="{74EE5CD8-078F-4590-BF9C-A341A294A016}" presName="descendantText" presStyleLbl="alignAccFollowNode1" presStyleIdx="0" presStyleCnt="4" custScaleX="259632">
        <dgm:presLayoutVars>
          <dgm:bulletEnabled val="1"/>
        </dgm:presLayoutVars>
      </dgm:prSet>
      <dgm:spPr>
        <a:prstGeom prst="rect">
          <a:avLst/>
        </a:prstGeom>
      </dgm:spPr>
    </dgm:pt>
    <dgm:pt modelId="{AB8574CC-D4F2-4555-AEE3-F4EE58B11D03}" type="pres">
      <dgm:prSet presAssocID="{CF9FB981-E6ED-4440-AC98-4E4E2ABA2C55}" presName="sp" presStyleCnt="0"/>
      <dgm:spPr/>
    </dgm:pt>
    <dgm:pt modelId="{85B8F607-FDD8-476A-ADBE-E1250824F294}" type="pres">
      <dgm:prSet presAssocID="{AA046201-5C4D-445E-BF0B-5C6D2B0A1945}" presName="linNode" presStyleCnt="0"/>
      <dgm:spPr/>
    </dgm:pt>
    <dgm:pt modelId="{C04276DC-EE64-470A-B8BC-09067B8045FA}" type="pres">
      <dgm:prSet presAssocID="{AA046201-5C4D-445E-BF0B-5C6D2B0A1945}" presName="parentText" presStyleLbl="node1" presStyleIdx="1" presStyleCnt="4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B37A5355-225B-4C6F-AED7-6C620F99EECC}" type="pres">
      <dgm:prSet presAssocID="{AA046201-5C4D-445E-BF0B-5C6D2B0A1945}" presName="descendantText" presStyleLbl="alignAccFollowNode1" presStyleIdx="1" presStyleCnt="4" custScaleX="259632">
        <dgm:presLayoutVars>
          <dgm:bulletEnabled val="1"/>
        </dgm:presLayoutVars>
      </dgm:prSet>
      <dgm:spPr>
        <a:prstGeom prst="rect">
          <a:avLst/>
        </a:prstGeom>
      </dgm:spPr>
    </dgm:pt>
    <dgm:pt modelId="{5ACAA866-A8A8-4183-97B5-CEEAB1525C60}" type="pres">
      <dgm:prSet presAssocID="{40767EFF-7D52-4469-ACEE-7D28E67337E2}" presName="sp" presStyleCnt="0"/>
      <dgm:spPr/>
    </dgm:pt>
    <dgm:pt modelId="{477213BE-9E91-4950-8451-7F60796F47F4}" type="pres">
      <dgm:prSet presAssocID="{D1776C8F-2B10-4075-8DF7-7F65AB725ED5}" presName="linNode" presStyleCnt="0"/>
      <dgm:spPr/>
    </dgm:pt>
    <dgm:pt modelId="{F5034101-5B7D-4FE7-B47A-5A48CF39606B}" type="pres">
      <dgm:prSet presAssocID="{D1776C8F-2B10-4075-8DF7-7F65AB725ED5}" presName="parentText" presStyleLbl="node1" presStyleIdx="2" presStyleCnt="4">
        <dgm:presLayoutVars>
          <dgm:chMax val="1"/>
          <dgm:bulletEnabled val="1"/>
        </dgm:presLayoutVars>
      </dgm:prSet>
      <dgm:spPr>
        <a:prstGeom prst="roundRect">
          <a:avLst/>
        </a:prstGeom>
      </dgm:spPr>
    </dgm:pt>
    <dgm:pt modelId="{C7C3E6FD-D83F-4BDA-907E-B5EE041DA931}" type="pres">
      <dgm:prSet presAssocID="{D1776C8F-2B10-4075-8DF7-7F65AB725ED5}" presName="descendantText" presStyleLbl="alignAccFollowNode1" presStyleIdx="2" presStyleCnt="4" custScaleX="259632">
        <dgm:presLayoutVars>
          <dgm:bulletEnabled val="1"/>
        </dgm:presLayoutVars>
      </dgm:prSet>
      <dgm:spPr>
        <a:prstGeom prst="rect">
          <a:avLst/>
        </a:prstGeom>
      </dgm:spPr>
    </dgm:pt>
    <dgm:pt modelId="{659888B1-751D-1445-94A0-9A2F6E354002}" type="pres">
      <dgm:prSet presAssocID="{88B75C29-8054-417D-BCE3-878A55118F6D}" presName="sp" presStyleCnt="0"/>
      <dgm:spPr/>
    </dgm:pt>
    <dgm:pt modelId="{F5A7E21F-6D1D-0349-B8AD-35AAC0991A73}" type="pres">
      <dgm:prSet presAssocID="{310B8B4E-5C8D-FF4F-A846-BA5642638895}" presName="linNode" presStyleCnt="0"/>
      <dgm:spPr/>
    </dgm:pt>
    <dgm:pt modelId="{CA5C1FA0-F97B-2441-B273-405A2F35592F}" type="pres">
      <dgm:prSet presAssocID="{310B8B4E-5C8D-FF4F-A846-BA5642638895}" presName="parentText" presStyleLbl="node1" presStyleIdx="3" presStyleCnt="4" custFlipHor="1" custScaleX="48438" custLinFactNeighborX="-23443" custLinFactNeighborY="-1627">
        <dgm:presLayoutVars>
          <dgm:chMax val="1"/>
          <dgm:bulletEnabled val="1"/>
        </dgm:presLayoutVars>
      </dgm:prSet>
      <dgm:spPr/>
    </dgm:pt>
    <dgm:pt modelId="{3AE14307-4DAF-7E4A-92D3-5B8DE0B3E6A7}" type="pres">
      <dgm:prSet presAssocID="{310B8B4E-5C8D-FF4F-A846-BA5642638895}" presName="descendantText" presStyleLbl="alignAccFollowNode1" presStyleIdx="3" presStyleCnt="4" custScaleX="98987" custLinFactNeighborX="3848">
        <dgm:presLayoutVars>
          <dgm:bulletEnabled val="1"/>
        </dgm:presLayoutVars>
      </dgm:prSet>
      <dgm:spPr/>
    </dgm:pt>
  </dgm:ptLst>
  <dgm:cxnLst>
    <dgm:cxn modelId="{91591415-255F-2545-80C3-A56AC7C95205}" type="presOf" srcId="{1E4D3931-0DBD-4211-A24A-6AF364284B1E}" destId="{D54B1729-BC98-42C1-9C6C-D65DCBA4358F}" srcOrd="0" destOrd="0" presId="urn:microsoft.com/office/officeart/2005/8/layout/vList5"/>
    <dgm:cxn modelId="{27ADD921-7540-274C-9863-C4A6E48C13F8}" type="presOf" srcId="{C59269D0-92A5-481C-BA64-727AFB0DD545}" destId="{B37A5355-225B-4C6F-AED7-6C620F99EECC}" srcOrd="0" destOrd="0" presId="urn:microsoft.com/office/officeart/2005/8/layout/vList5"/>
    <dgm:cxn modelId="{02B77825-E24B-734C-B854-8D62B9DED8D2}" type="presOf" srcId="{0A25B7B9-D74D-6443-AA5F-050339F73D24}" destId="{3AE14307-4DAF-7E4A-92D3-5B8DE0B3E6A7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3C41E953-18DA-E042-BACA-40C9963B5C2F}" srcId="{310B8B4E-5C8D-FF4F-A846-BA5642638895}" destId="{0A25B7B9-D74D-6443-AA5F-050339F73D24}" srcOrd="0" destOrd="0" parTransId="{033F0ACF-86F7-EF49-8657-7A0335BEDC2C}" sibTransId="{4B52905D-A03C-7745-BEC9-DD6C8B5C58A8}"/>
    <dgm:cxn modelId="{97D1AB5A-31D1-034C-B1AD-5AB75271C4A5}" type="presOf" srcId="{D1776C8F-2B10-4075-8DF7-7F65AB725ED5}" destId="{F5034101-5B7D-4FE7-B47A-5A48CF39606B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0EB90265-7EF6-1B43-AA07-95A679B4C10B}" type="presOf" srcId="{74EE5CD8-078F-4590-BF9C-A341A294A016}" destId="{7E429971-BC57-430F-BB25-C0574E5E39E3}" srcOrd="0" destOrd="0" presId="urn:microsoft.com/office/officeart/2005/8/layout/vList5"/>
    <dgm:cxn modelId="{4A37AB6B-F825-4F4B-A190-09E1EA9CD1F2}" type="presOf" srcId="{6BE4E373-0656-4EDC-821E-BE09C952B1F6}" destId="{C7C3E6FD-D83F-4BDA-907E-B5EE041DA931}" srcOrd="0" destOrd="0" presId="urn:microsoft.com/office/officeart/2005/8/layout/vList5"/>
    <dgm:cxn modelId="{D76DBD6B-3AEB-7741-91CD-AA85DAE36836}" type="presOf" srcId="{310B8B4E-5C8D-FF4F-A846-BA5642638895}" destId="{CA5C1FA0-F97B-2441-B273-405A2F35592F}" srcOrd="0" destOrd="0" presId="urn:microsoft.com/office/officeart/2005/8/layout/vList5"/>
    <dgm:cxn modelId="{5F459875-E889-9F46-AA66-B15AEE0DCB6E}" type="presOf" srcId="{F6FEADD9-F67D-41F5-BA4C-3C84956E7F46}" destId="{AAE7A1E6-6847-453D-B55B-8A82BF138C1D}" srcOrd="0" destOrd="0" presId="urn:microsoft.com/office/officeart/2005/8/layout/vList5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B4619098-628C-C24D-90F7-FD6C39421333}" srcId="{F6FEADD9-F67D-41F5-BA4C-3C84956E7F46}" destId="{310B8B4E-5C8D-FF4F-A846-BA5642638895}" srcOrd="3" destOrd="0" parTransId="{C629D9B6-3EC2-B146-8D0A-D5928DF1ADE2}" sibTransId="{AEA845F0-1D97-6046-B698-47C1ABDEBF64}"/>
    <dgm:cxn modelId="{EFDB1C9E-38CE-904F-B3A2-A6B6D9D0B453}" type="presOf" srcId="{AA046201-5C4D-445E-BF0B-5C6D2B0A1945}" destId="{C04276DC-EE64-470A-B8BC-09067B8045FA}" srcOrd="0" destOrd="0" presId="urn:microsoft.com/office/officeart/2005/8/layout/vList5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78DA7C1A-11FA-604C-9176-09622EA7C9C1}" type="presParOf" srcId="{AAE7A1E6-6847-453D-B55B-8A82BF138C1D}" destId="{C4407577-18A2-46E0-8805-2838042EB67A}" srcOrd="0" destOrd="0" presId="urn:microsoft.com/office/officeart/2005/8/layout/vList5"/>
    <dgm:cxn modelId="{264003A9-31A2-0D47-9EBE-EB0068197828}" type="presParOf" srcId="{C4407577-18A2-46E0-8805-2838042EB67A}" destId="{7E429971-BC57-430F-BB25-C0574E5E39E3}" srcOrd="0" destOrd="0" presId="urn:microsoft.com/office/officeart/2005/8/layout/vList5"/>
    <dgm:cxn modelId="{1B7236DD-554A-B74B-A8AE-0D54FCF24869}" type="presParOf" srcId="{C4407577-18A2-46E0-8805-2838042EB67A}" destId="{D54B1729-BC98-42C1-9C6C-D65DCBA4358F}" srcOrd="1" destOrd="0" presId="urn:microsoft.com/office/officeart/2005/8/layout/vList5"/>
    <dgm:cxn modelId="{16B0DF99-7602-D84E-9133-202BC973CFEF}" type="presParOf" srcId="{AAE7A1E6-6847-453D-B55B-8A82BF138C1D}" destId="{AB8574CC-D4F2-4555-AEE3-F4EE58B11D03}" srcOrd="1" destOrd="0" presId="urn:microsoft.com/office/officeart/2005/8/layout/vList5"/>
    <dgm:cxn modelId="{2CD1A0BC-7DC9-EF46-8300-45E258F120BE}" type="presParOf" srcId="{AAE7A1E6-6847-453D-B55B-8A82BF138C1D}" destId="{85B8F607-FDD8-476A-ADBE-E1250824F294}" srcOrd="2" destOrd="0" presId="urn:microsoft.com/office/officeart/2005/8/layout/vList5"/>
    <dgm:cxn modelId="{1E3DDD08-4011-2246-8CAC-764C6AED6828}" type="presParOf" srcId="{85B8F607-FDD8-476A-ADBE-E1250824F294}" destId="{C04276DC-EE64-470A-B8BC-09067B8045FA}" srcOrd="0" destOrd="0" presId="urn:microsoft.com/office/officeart/2005/8/layout/vList5"/>
    <dgm:cxn modelId="{E6D52046-4FC1-5B42-86A5-BEE88211F8FB}" type="presParOf" srcId="{85B8F607-FDD8-476A-ADBE-E1250824F294}" destId="{B37A5355-225B-4C6F-AED7-6C620F99EECC}" srcOrd="1" destOrd="0" presId="urn:microsoft.com/office/officeart/2005/8/layout/vList5"/>
    <dgm:cxn modelId="{D1A3B254-E3C0-894E-AA84-0690E7042C24}" type="presParOf" srcId="{AAE7A1E6-6847-453D-B55B-8A82BF138C1D}" destId="{5ACAA866-A8A8-4183-97B5-CEEAB1525C60}" srcOrd="3" destOrd="0" presId="urn:microsoft.com/office/officeart/2005/8/layout/vList5"/>
    <dgm:cxn modelId="{3E7BF7F3-12A1-944E-8DE2-43AF7F663819}" type="presParOf" srcId="{AAE7A1E6-6847-453D-B55B-8A82BF138C1D}" destId="{477213BE-9E91-4950-8451-7F60796F47F4}" srcOrd="4" destOrd="0" presId="urn:microsoft.com/office/officeart/2005/8/layout/vList5"/>
    <dgm:cxn modelId="{08F8ED3F-0983-3847-A4A1-536D19CADAED}" type="presParOf" srcId="{477213BE-9E91-4950-8451-7F60796F47F4}" destId="{F5034101-5B7D-4FE7-B47A-5A48CF39606B}" srcOrd="0" destOrd="0" presId="urn:microsoft.com/office/officeart/2005/8/layout/vList5"/>
    <dgm:cxn modelId="{EFA957D3-7DE5-2A4E-8A44-69E7303284DC}" type="presParOf" srcId="{477213BE-9E91-4950-8451-7F60796F47F4}" destId="{C7C3E6FD-D83F-4BDA-907E-B5EE041DA931}" srcOrd="1" destOrd="0" presId="urn:microsoft.com/office/officeart/2005/8/layout/vList5"/>
    <dgm:cxn modelId="{1E1138BF-B110-4949-9469-6150F034AFD1}" type="presParOf" srcId="{AAE7A1E6-6847-453D-B55B-8A82BF138C1D}" destId="{659888B1-751D-1445-94A0-9A2F6E354002}" srcOrd="5" destOrd="0" presId="urn:microsoft.com/office/officeart/2005/8/layout/vList5"/>
    <dgm:cxn modelId="{75D04ECB-E462-5A4F-AE7E-DE84367A78EC}" type="presParOf" srcId="{AAE7A1E6-6847-453D-B55B-8A82BF138C1D}" destId="{F5A7E21F-6D1D-0349-B8AD-35AAC0991A73}" srcOrd="6" destOrd="0" presId="urn:microsoft.com/office/officeart/2005/8/layout/vList5"/>
    <dgm:cxn modelId="{21A126A7-DCF5-9042-9269-493F63AFF7E4}" type="presParOf" srcId="{F5A7E21F-6D1D-0349-B8AD-35AAC0991A73}" destId="{CA5C1FA0-F97B-2441-B273-405A2F35592F}" srcOrd="0" destOrd="0" presId="urn:microsoft.com/office/officeart/2005/8/layout/vList5"/>
    <dgm:cxn modelId="{4BAF801A-757A-624A-921D-3854EB393475}" type="presParOf" srcId="{F5A7E21F-6D1D-0349-B8AD-35AAC0991A73}" destId="{3AE14307-4DAF-7E4A-92D3-5B8DE0B3E6A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9A6A1-6DB8-0D4A-84F5-EE73DCAFB2A5}">
      <dsp:nvSpPr>
        <dsp:cNvPr id="0" name=""/>
        <dsp:cNvSpPr/>
      </dsp:nvSpPr>
      <dsp:spPr>
        <a:xfrm>
          <a:off x="3881156" y="2481883"/>
          <a:ext cx="1837687" cy="18376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 err="1">
              <a:solidFill>
                <a:srgbClr val="FF0000"/>
              </a:solidFill>
            </a:rPr>
            <a:t>Méthodologie</a:t>
          </a:r>
          <a:r>
            <a:rPr lang="en-US" sz="1700" b="1" kern="1200" dirty="0">
              <a:solidFill>
                <a:srgbClr val="FF0000"/>
              </a:solidFill>
            </a:rPr>
            <a:t> </a:t>
          </a:r>
          <a:r>
            <a:rPr lang="en-US" sz="1700" b="1" kern="1200" dirty="0" err="1">
              <a:solidFill>
                <a:srgbClr val="FF0000"/>
              </a:solidFill>
            </a:rPr>
            <a:t>Proposée</a:t>
          </a:r>
          <a:endParaRPr lang="en-US" sz="1700" b="1" kern="1200" dirty="0">
            <a:solidFill>
              <a:srgbClr val="FF0000"/>
            </a:solidFill>
          </a:endParaRPr>
        </a:p>
      </dsp:txBody>
      <dsp:txXfrm>
        <a:off x="4150279" y="2751006"/>
        <a:ext cx="1299441" cy="1299441"/>
      </dsp:txXfrm>
    </dsp:sp>
    <dsp:sp modelId="{5E023C68-D264-D748-90FA-1496B08D7CAD}">
      <dsp:nvSpPr>
        <dsp:cNvPr id="0" name=""/>
        <dsp:cNvSpPr/>
      </dsp:nvSpPr>
      <dsp:spPr>
        <a:xfrm rot="10800000">
          <a:off x="2098023" y="3138856"/>
          <a:ext cx="1685060" cy="5237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E82C322-430F-2149-AA00-7D351B5255AE}">
      <dsp:nvSpPr>
        <dsp:cNvPr id="0" name=""/>
        <dsp:cNvSpPr/>
      </dsp:nvSpPr>
      <dsp:spPr>
        <a:xfrm>
          <a:off x="1225121" y="2702405"/>
          <a:ext cx="1745803" cy="13966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Architecture de </a:t>
          </a:r>
          <a:r>
            <a:rPr lang="en-US" sz="1400" kern="1200" dirty="0" err="1">
              <a:solidFill>
                <a:schemeClr val="bg1"/>
              </a:solidFill>
            </a:rPr>
            <a:t>l'information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1266027" y="2743311"/>
        <a:ext cx="1663991" cy="1314830"/>
      </dsp:txXfrm>
    </dsp:sp>
    <dsp:sp modelId="{96AC9501-E872-0E4C-8A25-0771AED9B82C}">
      <dsp:nvSpPr>
        <dsp:cNvPr id="0" name=""/>
        <dsp:cNvSpPr/>
      </dsp:nvSpPr>
      <dsp:spPr>
        <a:xfrm rot="13500000">
          <a:off x="2642642" y="1824029"/>
          <a:ext cx="1685060" cy="5237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8ACD49D-61E0-F94E-988F-BDFBC11769C6}">
      <dsp:nvSpPr>
        <dsp:cNvPr id="0" name=""/>
        <dsp:cNvSpPr/>
      </dsp:nvSpPr>
      <dsp:spPr>
        <a:xfrm>
          <a:off x="2016512" y="791819"/>
          <a:ext cx="1745803" cy="13966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Pertinence et </a:t>
          </a:r>
          <a:r>
            <a:rPr lang="en-US" sz="1400" kern="1200" dirty="0" err="1">
              <a:solidFill>
                <a:schemeClr val="bg1"/>
              </a:solidFill>
            </a:rPr>
            <a:t>ScI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2057418" y="832725"/>
        <a:ext cx="1663991" cy="1314830"/>
      </dsp:txXfrm>
    </dsp:sp>
    <dsp:sp modelId="{42C9D3BD-F204-E745-A62B-668A38B7222F}">
      <dsp:nvSpPr>
        <dsp:cNvPr id="0" name=""/>
        <dsp:cNvSpPr/>
      </dsp:nvSpPr>
      <dsp:spPr>
        <a:xfrm rot="16200000">
          <a:off x="3957469" y="1251243"/>
          <a:ext cx="1685060" cy="5237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3C4100-A79B-B948-86CC-E5D64589B632}">
      <dsp:nvSpPr>
        <dsp:cNvPr id="0" name=""/>
        <dsp:cNvSpPr/>
      </dsp:nvSpPr>
      <dsp:spPr>
        <a:xfrm>
          <a:off x="3927098" y="429"/>
          <a:ext cx="1745803" cy="13966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chemeClr val="bg1"/>
              </a:solidFill>
            </a:rPr>
            <a:t>Théorie</a:t>
          </a:r>
          <a:r>
            <a:rPr lang="en-US" sz="1400" kern="1200" dirty="0">
              <a:solidFill>
                <a:schemeClr val="bg1"/>
              </a:solidFill>
            </a:rPr>
            <a:t> de la Pertinence</a:t>
          </a:r>
        </a:p>
      </dsp:txBody>
      <dsp:txXfrm>
        <a:off x="3968004" y="41335"/>
        <a:ext cx="1663991" cy="1314830"/>
      </dsp:txXfrm>
    </dsp:sp>
    <dsp:sp modelId="{0A4F1CBE-C42A-F647-8897-C6F33ACB4824}">
      <dsp:nvSpPr>
        <dsp:cNvPr id="0" name=""/>
        <dsp:cNvSpPr/>
      </dsp:nvSpPr>
      <dsp:spPr>
        <a:xfrm rot="18900000">
          <a:off x="5272296" y="1824029"/>
          <a:ext cx="1685060" cy="5237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C21735-242A-CD40-8D50-F3422C624316}">
      <dsp:nvSpPr>
        <dsp:cNvPr id="0" name=""/>
        <dsp:cNvSpPr/>
      </dsp:nvSpPr>
      <dsp:spPr>
        <a:xfrm>
          <a:off x="5837684" y="791819"/>
          <a:ext cx="1745803" cy="13966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chemeClr val="bg1"/>
              </a:solidFill>
            </a:rPr>
            <a:t>Multimodalité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5878590" y="832725"/>
        <a:ext cx="1663991" cy="1314830"/>
      </dsp:txXfrm>
    </dsp:sp>
    <dsp:sp modelId="{E13E80B4-178B-5C4D-879D-C118E173552F}">
      <dsp:nvSpPr>
        <dsp:cNvPr id="0" name=""/>
        <dsp:cNvSpPr/>
      </dsp:nvSpPr>
      <dsp:spPr>
        <a:xfrm>
          <a:off x="5816916" y="3138856"/>
          <a:ext cx="1685060" cy="523740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050529-71CE-6041-82FF-74C3A2FD1B5B}">
      <dsp:nvSpPr>
        <dsp:cNvPr id="0" name=""/>
        <dsp:cNvSpPr/>
      </dsp:nvSpPr>
      <dsp:spPr>
        <a:xfrm>
          <a:off x="6629075" y="2702405"/>
          <a:ext cx="1745803" cy="13966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>
              <a:solidFill>
                <a:schemeClr val="bg1"/>
              </a:solidFill>
            </a:rPr>
            <a:t>Technologie</a:t>
          </a:r>
          <a:r>
            <a:rPr lang="en-US" sz="1400" kern="1200" dirty="0">
              <a:solidFill>
                <a:schemeClr val="bg1"/>
              </a:solidFill>
            </a:rPr>
            <a:t> de </a:t>
          </a:r>
          <a:r>
            <a:rPr lang="en-US" sz="1400" kern="1200" dirty="0" err="1">
              <a:solidFill>
                <a:schemeClr val="bg1"/>
              </a:solidFill>
            </a:rPr>
            <a:t>Langues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6669981" y="2743311"/>
        <a:ext cx="1663991" cy="13148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4396343" y="-2849009"/>
          <a:ext cx="782637" cy="668038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Filtre</a:t>
          </a: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et </a:t>
          </a:r>
          <a:r>
            <a:rPr lang="en-US" sz="32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formatage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447470" y="99864"/>
        <a:ext cx="6680383" cy="782637"/>
      </dsp:txXfrm>
    </dsp:sp>
    <dsp:sp modelId="{7E429971-BC57-430F-BB25-C0574E5E39E3}">
      <dsp:nvSpPr>
        <dsp:cNvPr id="0" name=""/>
        <dsp:cNvSpPr/>
      </dsp:nvSpPr>
      <dsp:spPr>
        <a:xfrm>
          <a:off x="146" y="0"/>
          <a:ext cx="1447323" cy="978296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3">
              <a:hueOff val="0"/>
              <a:satOff val="0"/>
              <a:lumOff val="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1</a:t>
          </a:r>
        </a:p>
      </dsp:txBody>
      <dsp:txXfrm>
        <a:off x="47902" y="47756"/>
        <a:ext cx="1351811" cy="882784"/>
      </dsp:txXfrm>
    </dsp:sp>
    <dsp:sp modelId="{B37A5355-225B-4C6F-AED7-6C620F99EECC}">
      <dsp:nvSpPr>
        <dsp:cNvPr id="0" name=""/>
        <dsp:cNvSpPr/>
      </dsp:nvSpPr>
      <dsp:spPr>
        <a:xfrm rot="5400000">
          <a:off x="4396343" y="-1821797"/>
          <a:ext cx="782637" cy="6680383"/>
        </a:xfrm>
        <a:prstGeom prst="rect">
          <a:avLst/>
        </a:prstGeom>
        <a:solidFill>
          <a:schemeClr val="accent3">
            <a:tint val="40000"/>
            <a:alpha val="90000"/>
            <a:hueOff val="3572285"/>
            <a:satOff val="-4598"/>
            <a:lumOff val="-358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3572285"/>
              <a:satOff val="-4598"/>
              <a:lumOff val="-35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Synthétiseur</a:t>
          </a: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2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automatique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447470" y="1127076"/>
        <a:ext cx="6680383" cy="782637"/>
      </dsp:txXfrm>
    </dsp:sp>
    <dsp:sp modelId="{C04276DC-EE64-470A-B8BC-09067B8045FA}">
      <dsp:nvSpPr>
        <dsp:cNvPr id="0" name=""/>
        <dsp:cNvSpPr/>
      </dsp:nvSpPr>
      <dsp:spPr>
        <a:xfrm>
          <a:off x="146" y="1029245"/>
          <a:ext cx="1447323" cy="978296"/>
        </a:xfrm>
        <a:prstGeom prst="round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3">
              <a:hueOff val="3750088"/>
              <a:satOff val="-5627"/>
              <a:lumOff val="-915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2</a:t>
          </a:r>
        </a:p>
      </dsp:txBody>
      <dsp:txXfrm>
        <a:off x="47902" y="1077001"/>
        <a:ext cx="1351811" cy="882784"/>
      </dsp:txXfrm>
    </dsp:sp>
    <dsp:sp modelId="{C7C3E6FD-D83F-4BDA-907E-B5EE041DA931}">
      <dsp:nvSpPr>
        <dsp:cNvPr id="0" name=""/>
        <dsp:cNvSpPr/>
      </dsp:nvSpPr>
      <dsp:spPr>
        <a:xfrm rot="5400000">
          <a:off x="4396343" y="-794585"/>
          <a:ext cx="782637" cy="6680383"/>
        </a:xfrm>
        <a:prstGeom prst="rect">
          <a:avLst/>
        </a:prstGeom>
        <a:solidFill>
          <a:schemeClr val="accent3">
            <a:tint val="40000"/>
            <a:alpha val="90000"/>
            <a:hueOff val="7144569"/>
            <a:satOff val="-9195"/>
            <a:lumOff val="-71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7144569"/>
              <a:satOff val="-9195"/>
              <a:lumOff val="-7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Traducteur</a:t>
          </a:r>
          <a:r>
            <a:rPr lang="en-US" sz="32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20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automatique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447470" y="2154288"/>
        <a:ext cx="6680383" cy="782637"/>
      </dsp:txXfrm>
    </dsp:sp>
    <dsp:sp modelId="{F5034101-5B7D-4FE7-B47A-5A48CF39606B}">
      <dsp:nvSpPr>
        <dsp:cNvPr id="0" name=""/>
        <dsp:cNvSpPr/>
      </dsp:nvSpPr>
      <dsp:spPr>
        <a:xfrm>
          <a:off x="146" y="2056457"/>
          <a:ext cx="1447323" cy="978296"/>
        </a:xfrm>
        <a:prstGeom prst="round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3">
              <a:hueOff val="7500176"/>
              <a:satOff val="-11253"/>
              <a:lumOff val="-1830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3</a:t>
          </a:r>
        </a:p>
      </dsp:txBody>
      <dsp:txXfrm>
        <a:off x="47902" y="2104213"/>
        <a:ext cx="1351811" cy="882784"/>
      </dsp:txXfrm>
    </dsp:sp>
    <dsp:sp modelId="{3AE14307-4DAF-7E4A-92D3-5B8DE0B3E6A7}">
      <dsp:nvSpPr>
        <dsp:cNvPr id="0" name=""/>
        <dsp:cNvSpPr/>
      </dsp:nvSpPr>
      <dsp:spPr>
        <a:xfrm rot="5400000">
          <a:off x="3713370" y="998205"/>
          <a:ext cx="782637" cy="5149224"/>
        </a:xfrm>
        <a:prstGeom prst="round2Same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Alignement</a:t>
          </a:r>
          <a:r>
            <a:rPr lang="en-US" sz="3200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3200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automatique</a:t>
          </a:r>
          <a:r>
            <a:rPr lang="en-US" sz="3200" kern="1200" baseline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de </a:t>
          </a:r>
          <a:r>
            <a:rPr lang="en-US" sz="3200" kern="1200" baseline="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paragraphes</a:t>
          </a:r>
          <a:endParaRPr lang="en-US" sz="3200" kern="1200" baseline="0" dirty="0"/>
        </a:p>
      </dsp:txBody>
      <dsp:txXfrm rot="-5400000">
        <a:off x="1530077" y="3219704"/>
        <a:ext cx="5111019" cy="706227"/>
      </dsp:txXfrm>
    </dsp:sp>
    <dsp:sp modelId="{CA5C1FA0-F97B-2441-B273-405A2F35592F}">
      <dsp:nvSpPr>
        <dsp:cNvPr id="0" name=""/>
        <dsp:cNvSpPr/>
      </dsp:nvSpPr>
      <dsp:spPr>
        <a:xfrm flipH="1">
          <a:off x="0" y="3067752"/>
          <a:ext cx="1417334" cy="978296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20400000"/>
          </a:lightRig>
        </a:scene3d>
        <a:sp3d contourW="6350">
          <a:bevelT w="41275" h="19050" prst="angle"/>
          <a:contourClr>
            <a:schemeClr val="accent3">
              <a:hueOff val="11250264"/>
              <a:satOff val="-16880"/>
              <a:lumOff val="-2745"/>
              <a:alphaOff val="0"/>
              <a:shade val="25000"/>
              <a:satMod val="15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200" kern="1200" dirty="0"/>
            <a:t>4</a:t>
          </a:r>
        </a:p>
      </dsp:txBody>
      <dsp:txXfrm>
        <a:off x="47756" y="3115508"/>
        <a:ext cx="1321822" cy="882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7E688-507C-934E-B422-3A4635C2B9A1}" type="datetimeFigureOut">
              <a:rPr lang="en-US" smtClean="0"/>
              <a:t>6/9/19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B5E7A5-1B20-364B-B426-57696AF9400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24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ADB7FD-B9DF-9A48-AA79-9029F7AC583F}" type="datetimeFigureOut">
              <a:rPr lang="pt-BR" smtClean="0"/>
              <a:t>09/06/19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8D3A1-C882-094E-8B4A-CCDAF8D2B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18098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D3A1-C882-094E-8B4A-CCDAF8D2BE34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2097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D3A1-C882-094E-8B4A-CCDAF8D2BE34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8735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02D7CBD-A721-734E-943B-23ADF0033F32}" type="slidenum">
              <a:rPr lang="pt-BR"/>
              <a:pPr>
                <a:defRPr/>
              </a:pPr>
              <a:t>6</a:t>
            </a:fld>
            <a:endParaRPr lang="pt-BR"/>
          </a:p>
        </p:txBody>
      </p:sp>
      <p:sp>
        <p:nvSpPr>
          <p:cNvPr id="235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85800" marR="0" lvl="1" indent="-22860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Tx/>
              <a:buFont typeface="Arial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referência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à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sintaxe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e à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semântica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esta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́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relacionada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à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comunicação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da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mensagem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que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quer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transferir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+mn-cs"/>
              </a:rPr>
              <a:t>. </a:t>
            </a:r>
          </a:p>
          <a:p>
            <a:pPr marL="685800" marR="0" lvl="1" indent="-228600" algn="l" defTabSz="914400" rtl="0" eaLnBrk="1" fontAlgn="base" latinLnBrk="0" hangingPunct="1">
              <a:lnSpc>
                <a:spcPct val="80000"/>
              </a:lnSpc>
              <a:spcBef>
                <a:spcPct val="30000"/>
              </a:spcBef>
              <a:spcAft>
                <a:spcPct val="0"/>
              </a:spcAft>
              <a:buClr>
                <a:schemeClr val="hlink"/>
              </a:buClr>
              <a:buSzTx/>
              <a:buFont typeface="Arial"/>
              <a:buChar char="•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Da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mesma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forma,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web,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conteúdos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são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adequados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para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consumo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humano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.</a:t>
            </a:r>
            <a:endParaRPr lang="en-US" dirty="0"/>
          </a:p>
          <a:p>
            <a:pPr marL="685800" lvl="1" indent="-228600" eaLnBrk="1" hangingPunct="1">
              <a:lnSpc>
                <a:spcPct val="80000"/>
              </a:lnSpc>
              <a:buClr>
                <a:schemeClr val="hlink"/>
              </a:buClr>
              <a:buFont typeface="Wingdings" charset="0"/>
              <a:buNone/>
              <a:defRPr/>
            </a:pPr>
            <a:endParaRPr lang="pt-BR" sz="9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D3A1-C882-094E-8B4A-CCDAF8D2BE34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7290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D3A1-C882-094E-8B4A-CCDAF8D2BE34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8735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D3A1-C882-094E-8B4A-CCDAF8D2BE34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8735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r>
              <a:rPr lang="en-US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another option for an overview slide. </a:t>
            </a:r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15875" y="503238"/>
            <a:ext cx="4191000" cy="2359025"/>
          </a:xfrm>
        </p:spPr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Cláudio Menezes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D3A1-C882-094E-8B4A-CCDAF8D2BE34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8735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D3A1-C882-094E-8B4A-CCDAF8D2BE34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8735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8D3A1-C882-094E-8B4A-CCDAF8D2BE34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8735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2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5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1" y="2470928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x-none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E42BD-7D96-7A43-BF49-A7C49ABA5E04}" type="datetime1">
              <a:rPr lang="pt-BR" smtClean="0"/>
              <a:t>09/06/19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DBD9-7403-834A-8653-37384617403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577E1-BD8F-4C48-823D-05C7F31B4745}" type="datetime1">
              <a:rPr lang="pt-BR" smtClean="0"/>
              <a:t>09/06/19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DBD9-7403-834A-8653-37384617403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BF74E-9D4D-7C45-BA33-D1BB7D98FBA5}" type="datetime1">
              <a:rPr lang="pt-BR" smtClean="0"/>
              <a:t>09/06/19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DBD9-7403-834A-8653-37384617403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34" y="274638"/>
            <a:ext cx="11523133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5E4B2-652B-9C41-9F7E-6DF8F16532F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4057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9A51A-D05B-2748-98CD-04534C405867}" type="datetime1">
              <a:rPr lang="pt-BR" smtClean="0"/>
              <a:t>09/06/19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DBD9-7403-834A-8653-37384617403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2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40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B58FC-66B5-9747-8332-19504A70DAA2}" type="datetime1">
              <a:rPr lang="pt-BR" smtClean="0"/>
              <a:t>09/06/19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DBD9-7403-834A-8653-37384617403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A7758-E43B-3342-A36D-ACC5ABCF360D}" type="datetime1">
              <a:rPr lang="pt-BR" smtClean="0"/>
              <a:t>09/06/19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DBD9-7403-834A-8653-37384617403F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x-non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x-non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3B3F-03DF-6B40-B414-C5F47ADE803B}" type="datetime1">
              <a:rPr lang="pt-BR" smtClean="0"/>
              <a:t>09/06/19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DBD9-7403-834A-8653-37384617403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8C31-CAE9-AD4E-9FE8-9F59F7F3EEA7}" type="datetime1">
              <a:rPr lang="pt-BR" smtClean="0"/>
              <a:t>09/06/19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DBD9-7403-834A-8653-37384617403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894A9-20E9-7B46-AA6A-F3E9A9D97B89}" type="datetime1">
              <a:rPr lang="pt-BR" smtClean="0"/>
              <a:t>09/06/19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DBD9-7403-834A-8653-37384617403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2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6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8" y="2618915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7AB66-03FF-2B43-BACB-6CFE5CC40B21}" type="datetime1">
              <a:rPr lang="pt-BR" smtClean="0"/>
              <a:t>09/06/19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EFDBD9-7403-834A-8653-37384617403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2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x-none"/>
              <a:t>Drag picture to placeholder or click icon to add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2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2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41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28118-113A-D347-B0C4-E496B722822A}" type="datetime1">
              <a:rPr lang="pt-BR" smtClean="0"/>
              <a:t>09/06/19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DBD9-7403-834A-8653-37384617403F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4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3173" y="5051295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31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5C24A58-8F00-FF43-B1CC-F024DD6983DA}" type="datetime1">
              <a:rPr lang="pt-BR" smtClean="0"/>
              <a:t>09/06/19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5CEFDBD9-7403-834A-8653-37384617403F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multilingua.cdtc.unb.br:8080/" TargetMode="Externa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digitalriver.com/dr/v2/ec_MAIN.Entry10?V1=641878&amp;PN=2&amp;SP=10023&amp;xid=28102" TargetMode="External"/><Relationship Id="rId13" Type="http://schemas.openxmlformats.org/officeDocument/2006/relationships/hyperlink" Target="http://www.languageforce.com/lfstore/utd2.asp" TargetMode="External"/><Relationship Id="rId3" Type="http://schemas.openxmlformats.org/officeDocument/2006/relationships/hyperlink" Target="http://www.automatictrans.es/index.php/productos/" TargetMode="External"/><Relationship Id="rId7" Type="http://schemas.openxmlformats.org/officeDocument/2006/relationships/hyperlink" Target="http://beta.visl.sdu.dk/visl/pt/translation.html" TargetMode="External"/><Relationship Id="rId12" Type="http://schemas.openxmlformats.org/officeDocument/2006/relationships/hyperlink" Target="http://www.lemon.com.br/produto.cfm?id=590" TargetMode="External"/><Relationship Id="rId2" Type="http://schemas.openxmlformats.org/officeDocument/2006/relationships/hyperlink" Target="http://apertium.sourceforge.net/" TargetMode="External"/><Relationship Id="rId16" Type="http://schemas.openxmlformats.org/officeDocument/2006/relationships/hyperlink" Target="http://www.tranexp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igitalriver.com/dr/v2/ec_MAIN.Entry10?V1=641725&amp;PN=2&amp;SP=10023&amp;xid=28102" TargetMode="External"/><Relationship Id="rId11" Type="http://schemas.openxmlformats.org/officeDocument/2006/relationships/hyperlink" Target="http://www.traducindote.com/index.php" TargetMode="External"/><Relationship Id="rId5" Type="http://schemas.openxmlformats.org/officeDocument/2006/relationships/hyperlink" Target="https://github.com/jladcr/Moses-for-Mere-Mortals" TargetMode="External"/><Relationship Id="rId15" Type="http://schemas.openxmlformats.org/officeDocument/2006/relationships/hyperlink" Target="http://www.windi7.com/index.html" TargetMode="External"/><Relationship Id="rId10" Type="http://schemas.openxmlformats.org/officeDocument/2006/relationships/hyperlink" Target="http://www.digitalriver.com/dr/v2/ec_MAIN.Entry10?V1=641803&amp;PN=2&amp;SP=10023&amp;xid=28102" TargetMode="External"/><Relationship Id="rId4" Type="http://schemas.openxmlformats.org/officeDocument/2006/relationships/hyperlink" Target="http://www.falatudo.com.br/" TargetMode="External"/><Relationship Id="rId9" Type="http://schemas.openxmlformats.org/officeDocument/2006/relationships/hyperlink" Target="http://www.digitalriver.com/dr/v2/ec_MAIN.Entry10?V1=641777&amp;PN=2&amp;SP=10023&amp;xid=28102" TargetMode="External"/><Relationship Id="rId14" Type="http://schemas.openxmlformats.org/officeDocument/2006/relationships/hyperlink" Target="http://www.digitalriver.com/dr/v2/ec_MAIN.Entry10?V1=641957&amp;PN=2&amp;SP=10023&amp;xid=28102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sloria/Textblob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vchahun/galechurch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o_Microsoft_Word.docx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dltd.org/" TargetMode="External"/><Relationship Id="rId3" Type="http://schemas.openxmlformats.org/officeDocument/2006/relationships/hyperlink" Target="http://www.scielo.org" TargetMode="External"/><Relationship Id="rId7" Type="http://schemas.openxmlformats.org/officeDocument/2006/relationships/hyperlink" Target="http://www.periodicos.capes.gov.br" TargetMode="External"/><Relationship Id="rId2" Type="http://schemas.openxmlformats.org/officeDocument/2006/relationships/hyperlink" Target="http://www.bdtd.ibict.b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ortalintercom.org.br/a-intercom" TargetMode="External"/><Relationship Id="rId5" Type="http://schemas.openxmlformats.org/officeDocument/2006/relationships/hyperlink" Target="http://oasisbr.ibict.br/vufind" TargetMode="External"/><Relationship Id="rId4" Type="http://schemas.openxmlformats.org/officeDocument/2006/relationships/hyperlink" Target="https://www.rcaap.pt" TargetMode="External"/><Relationship Id="rId9" Type="http://schemas.openxmlformats.org/officeDocument/2006/relationships/hyperlink" Target="http://libdigital.umac.mo/was5/um_theses/main.jsp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202" y="152400"/>
            <a:ext cx="8631549" cy="562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9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6480" y="365760"/>
            <a:ext cx="10027920" cy="548640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2800" cap="small" dirty="0">
                <a:solidFill>
                  <a:srgbClr val="3366FF"/>
                </a:solidFill>
              </a:rPr>
            </a:br>
            <a:br>
              <a:rPr lang="en-US" dirty="0">
                <a:solidFill>
                  <a:srgbClr val="3366FF"/>
                </a:solidFill>
              </a:rPr>
            </a:br>
            <a:r>
              <a:rPr lang="en-US" cap="small" dirty="0">
                <a:solidFill>
                  <a:srgbClr val="3366FF"/>
                </a:solidFill>
              </a:rPr>
              <a:t>Figure 5 </a:t>
            </a:r>
            <a:r>
              <a:rPr lang="mr-IN" cap="small" dirty="0">
                <a:solidFill>
                  <a:srgbClr val="3366FF"/>
                </a:solidFill>
              </a:rPr>
              <a:t>–</a:t>
            </a:r>
            <a:r>
              <a:rPr lang="en-US" cap="small" dirty="0">
                <a:solidFill>
                  <a:srgbClr val="3366FF"/>
                </a:solidFill>
              </a:rPr>
              <a:t> </a:t>
            </a:r>
            <a:r>
              <a:rPr lang="en-US" cap="small" dirty="0" err="1">
                <a:solidFill>
                  <a:srgbClr val="3366FF"/>
                </a:solidFill>
              </a:rPr>
              <a:t>Modèle</a:t>
            </a:r>
            <a:r>
              <a:rPr lang="en-US" cap="small" dirty="0">
                <a:solidFill>
                  <a:srgbClr val="3366FF"/>
                </a:solidFill>
              </a:rPr>
              <a:t> </a:t>
            </a:r>
            <a:r>
              <a:rPr lang="en-US" cap="small" dirty="0" err="1">
                <a:solidFill>
                  <a:srgbClr val="3366FF"/>
                </a:solidFill>
              </a:rPr>
              <a:t>Conceptuel</a:t>
            </a:r>
            <a:r>
              <a:rPr lang="en-US" cap="small" dirty="0">
                <a:solidFill>
                  <a:srgbClr val="3366FF"/>
                </a:solidFill>
              </a:rPr>
              <a:t> de </a:t>
            </a:r>
            <a:r>
              <a:rPr lang="en-US" cap="small" dirty="0" err="1">
                <a:solidFill>
                  <a:srgbClr val="3366FF"/>
                </a:solidFill>
              </a:rPr>
              <a:t>Cette</a:t>
            </a:r>
            <a:r>
              <a:rPr lang="en-US" cap="small" dirty="0">
                <a:solidFill>
                  <a:srgbClr val="3366FF"/>
                </a:solidFill>
              </a:rPr>
              <a:t> Recherche</a:t>
            </a:r>
            <a:endParaRPr lang="en-US" sz="2800" cap="small" dirty="0">
              <a:solidFill>
                <a:srgbClr val="3366F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9714692"/>
              </p:ext>
            </p:extLst>
          </p:nvPr>
        </p:nvGraphicFramePr>
        <p:xfrm>
          <a:off x="609600" y="1402870"/>
          <a:ext cx="9600000" cy="43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F1BFD-5155-3D4F-B8F7-CD99CE59491D}" type="slidenum">
              <a:rPr lang="en-US" smtClean="0"/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z="1400" b="1" dirty="0">
                <a:solidFill>
                  <a:srgbClr val="3366FF"/>
                </a:solidFill>
              </a:rPr>
              <a:t>SOURCE: </a:t>
            </a:r>
            <a:r>
              <a:rPr lang="en-US" sz="1400" b="1" dirty="0" err="1">
                <a:solidFill>
                  <a:srgbClr val="3366FF"/>
                </a:solidFill>
              </a:rPr>
              <a:t>elaborÉ</a:t>
            </a:r>
            <a:r>
              <a:rPr lang="en-US" sz="1400" b="1" dirty="0">
                <a:solidFill>
                  <a:srgbClr val="3366FF"/>
                </a:solidFill>
              </a:rPr>
              <a:t> PAR </a:t>
            </a:r>
            <a:r>
              <a:rPr lang="en-US" sz="1400" b="1" dirty="0" err="1">
                <a:solidFill>
                  <a:srgbClr val="3366FF"/>
                </a:solidFill>
              </a:rPr>
              <a:t>L`autEUR</a:t>
            </a:r>
            <a:endParaRPr lang="en-US" sz="1400" b="1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746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2. </a:t>
            </a:r>
            <a:r>
              <a:rPr lang="en-US" dirty="0" err="1">
                <a:solidFill>
                  <a:srgbClr val="FF0000"/>
                </a:solidFill>
              </a:rPr>
              <a:t>Synthèse</a:t>
            </a:r>
            <a:r>
              <a:rPr lang="en-US" dirty="0">
                <a:solidFill>
                  <a:srgbClr val="FF0000"/>
                </a:solidFill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cette</a:t>
            </a:r>
            <a:r>
              <a:rPr lang="en-US" dirty="0">
                <a:solidFill>
                  <a:srgbClr val="FF0000"/>
                </a:solidFill>
              </a:rPr>
              <a:t> recherche</a:t>
            </a:r>
            <a:endParaRPr lang="en-US" cap="small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eriod"/>
            </a:pPr>
            <a:r>
              <a:rPr lang="fr-FR" dirty="0">
                <a:solidFill>
                  <a:srgbClr val="0000FF"/>
                </a:solidFill>
              </a:rPr>
              <a:t>RÉVISION THEORIQUE</a:t>
            </a:r>
          </a:p>
          <a:p>
            <a:pPr>
              <a:buAutoNum type="arabicPeriod"/>
            </a:pPr>
            <a:r>
              <a:rPr lang="fr-FR" dirty="0">
                <a:solidFill>
                  <a:srgbClr val="0000FF"/>
                </a:solidFill>
              </a:rPr>
              <a:t>PRÉ-TEST (QUESTIONNAIRE 1)</a:t>
            </a:r>
          </a:p>
          <a:p>
            <a:pPr>
              <a:buAutoNum type="arabicPeriod"/>
            </a:pPr>
            <a:r>
              <a:rPr lang="fr-FR" dirty="0">
                <a:solidFill>
                  <a:srgbClr val="0000FF"/>
                </a:solidFill>
              </a:rPr>
              <a:t>TABULATION – QUESTIONNAIRE 1</a:t>
            </a:r>
          </a:p>
          <a:p>
            <a:pPr>
              <a:buAutoNum type="arabicPeriod"/>
            </a:pPr>
            <a:r>
              <a:rPr lang="fr-FR" dirty="0">
                <a:solidFill>
                  <a:srgbClr val="0000FF"/>
                </a:solidFill>
              </a:rPr>
              <a:t>ELABORATION - QUESTIONNAIRE 2</a:t>
            </a:r>
          </a:p>
          <a:p>
            <a:pPr>
              <a:buAutoNum type="arabicPeriod"/>
            </a:pPr>
            <a:r>
              <a:rPr lang="fr-FR" dirty="0">
                <a:solidFill>
                  <a:srgbClr val="0000FF"/>
                </a:solidFill>
              </a:rPr>
              <a:t>TEST (QUESTIONNAIRE 2)</a:t>
            </a:r>
          </a:p>
          <a:p>
            <a:pPr>
              <a:buAutoNum type="arabicPeriod"/>
            </a:pPr>
            <a:r>
              <a:rPr lang="fr-FR" dirty="0">
                <a:solidFill>
                  <a:srgbClr val="0000FF"/>
                </a:solidFill>
              </a:rPr>
              <a:t>TABULATION - QUESTIONNAIRE 2</a:t>
            </a:r>
          </a:p>
          <a:p>
            <a:pPr>
              <a:buAutoNum type="arabicPeriod"/>
            </a:pPr>
            <a:r>
              <a:rPr lang="fr-FR" dirty="0">
                <a:solidFill>
                  <a:srgbClr val="0000FF"/>
                </a:solidFill>
              </a:rPr>
              <a:t>RECOMMANDATIONS SUR WEBSITES</a:t>
            </a:r>
          </a:p>
          <a:p>
            <a:pPr>
              <a:buAutoNum type="arabicPeriod"/>
            </a:pPr>
            <a:r>
              <a:rPr lang="fr-FR" dirty="0">
                <a:solidFill>
                  <a:srgbClr val="0000FF"/>
                </a:solidFill>
              </a:rPr>
              <a:t>SELECTION DES TECHNOLOGIES DE LANGUES</a:t>
            </a:r>
          </a:p>
          <a:p>
            <a:pPr>
              <a:buAutoNum type="arabicPeriod"/>
            </a:pPr>
            <a:r>
              <a:rPr lang="fr-FR" dirty="0">
                <a:solidFill>
                  <a:srgbClr val="0000FF"/>
                </a:solidFill>
              </a:rPr>
              <a:t>INTEGRATION DES COMPOSANTES DE LA MÉTHODOLOGIES</a:t>
            </a:r>
          </a:p>
          <a:p>
            <a:pPr>
              <a:buAutoNum type="arabicPeriod"/>
            </a:pPr>
            <a:r>
              <a:rPr lang="fr-FR" dirty="0">
                <a:solidFill>
                  <a:srgbClr val="0000FF"/>
                </a:solidFill>
              </a:rPr>
              <a:t>TUTORIEL POUR L`USAGE DE L’OUTIL INFORMATIQUE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DBD9-7403-834A-8653-37384617403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57732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3. DESCRIPTION DE LA </a:t>
            </a:r>
            <a:r>
              <a:rPr lang="en-US" cap="small" dirty="0">
                <a:solidFill>
                  <a:srgbClr val="FF0000"/>
                </a:solidFill>
              </a:rPr>
              <a:t>MÉTHODOLOGIE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AutoNum type="arabicPeriod"/>
            </a:pPr>
            <a:r>
              <a:rPr lang="fr-FR" dirty="0">
                <a:solidFill>
                  <a:srgbClr val="0000FF"/>
                </a:solidFill>
              </a:rPr>
              <a:t>DISCUSSION SUR USAGE DE SITES WEB </a:t>
            </a:r>
          </a:p>
          <a:p>
            <a:pPr>
              <a:buAutoNum type="arabicPeriod"/>
            </a:pPr>
            <a:r>
              <a:rPr lang="fr-FR" dirty="0">
                <a:solidFill>
                  <a:srgbClr val="0000FF"/>
                </a:solidFill>
              </a:rPr>
              <a:t>RECUEIL, TABULATION ET INTERPRETATION DE DONNÉES</a:t>
            </a:r>
          </a:p>
          <a:p>
            <a:pPr>
              <a:buFont typeface="Arial" pitchFamily="34" charset="0"/>
              <a:buAutoNum type="arabicPeriod"/>
            </a:pPr>
            <a:r>
              <a:rPr lang="fr-FR" dirty="0">
                <a:solidFill>
                  <a:srgbClr val="0000FF"/>
                </a:solidFill>
              </a:rPr>
              <a:t>DISPOSITIF  INFORMATIQUE (adaptation et intégration de programmes d’ordinateur)</a:t>
            </a:r>
          </a:p>
          <a:p>
            <a:pPr>
              <a:buAutoNum type="arabicPeriod"/>
            </a:pPr>
            <a:endParaRPr lang="en-US" dirty="0">
              <a:solidFill>
                <a:srgbClr val="0000FF"/>
              </a:solidFill>
            </a:endParaRPr>
          </a:p>
          <a:p>
            <a:pPr>
              <a:buAutoNum type="arabicPeriod"/>
            </a:pP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DBD9-7403-834A-8653-37384617403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7109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3. Description de la </a:t>
            </a:r>
            <a:r>
              <a:rPr lang="en-US" dirty="0" err="1">
                <a:solidFill>
                  <a:srgbClr val="FF0000"/>
                </a:solidFill>
              </a:rPr>
              <a:t>méthodologie</a:t>
            </a:r>
            <a:endParaRPr lang="en-US" cap="small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AutoNum type="arabicPeriod"/>
            </a:pPr>
            <a:r>
              <a:rPr lang="fr-FR" sz="2000" dirty="0">
                <a:solidFill>
                  <a:srgbClr val="0000FF"/>
                </a:solidFill>
              </a:rPr>
              <a:t>Contexte</a:t>
            </a:r>
          </a:p>
          <a:p>
            <a:pPr>
              <a:buAutoNum type="arabicPeriod"/>
            </a:pPr>
            <a:r>
              <a:rPr lang="fr-FR" sz="2000" dirty="0">
                <a:solidFill>
                  <a:srgbClr val="0000FF"/>
                </a:solidFill>
              </a:rPr>
              <a:t>Usage et Internationalisation des sites Web</a:t>
            </a:r>
          </a:p>
          <a:p>
            <a:pPr lvl="3">
              <a:buAutoNum type="arabicPeriod"/>
            </a:pPr>
            <a:r>
              <a:rPr lang="fr-FR" sz="2000" dirty="0">
                <a:solidFill>
                  <a:srgbClr val="0000FF"/>
                </a:solidFill>
              </a:rPr>
              <a:t> Sites internationaux</a:t>
            </a:r>
          </a:p>
          <a:p>
            <a:pPr lvl="3">
              <a:buAutoNum type="arabicPeriod"/>
            </a:pPr>
            <a:r>
              <a:rPr lang="fr-FR" sz="2000" dirty="0">
                <a:solidFill>
                  <a:srgbClr val="0000FF"/>
                </a:solidFill>
              </a:rPr>
              <a:t> Sites multilingues</a:t>
            </a:r>
          </a:p>
          <a:p>
            <a:pPr>
              <a:buAutoNum type="arabicPeriod"/>
            </a:pPr>
            <a:r>
              <a:rPr lang="fr-FR" sz="2000" dirty="0">
                <a:solidFill>
                  <a:srgbClr val="0000FF"/>
                </a:solidFill>
              </a:rPr>
              <a:t>Composantes Technologiques</a:t>
            </a:r>
          </a:p>
          <a:p>
            <a:pPr lvl="3">
              <a:buAutoNum type="arabicPeriod"/>
            </a:pPr>
            <a:r>
              <a:rPr lang="fr-FR" sz="2000" dirty="0">
                <a:solidFill>
                  <a:srgbClr val="0000FF"/>
                </a:solidFill>
              </a:rPr>
              <a:t> Filtrage et Compatibilité des Formats (FCF)</a:t>
            </a:r>
          </a:p>
          <a:p>
            <a:pPr lvl="3">
              <a:buAutoNum type="arabicPeriod"/>
            </a:pPr>
            <a:r>
              <a:rPr lang="fr-FR" sz="2000" dirty="0">
                <a:solidFill>
                  <a:srgbClr val="0000FF"/>
                </a:solidFill>
              </a:rPr>
              <a:t> Synthèse Automatique (SA)</a:t>
            </a:r>
          </a:p>
          <a:p>
            <a:pPr lvl="3">
              <a:buAutoNum type="arabicPeriod"/>
            </a:pPr>
            <a:r>
              <a:rPr lang="fr-FR" sz="2000" dirty="0">
                <a:solidFill>
                  <a:srgbClr val="0000FF"/>
                </a:solidFill>
              </a:rPr>
              <a:t> Traduction par Machine (TM)</a:t>
            </a:r>
          </a:p>
          <a:p>
            <a:pPr lvl="3">
              <a:buAutoNum type="arabicPeriod"/>
            </a:pPr>
            <a:r>
              <a:rPr lang="fr-FR" sz="2000" dirty="0">
                <a:solidFill>
                  <a:srgbClr val="0000FF"/>
                </a:solidFill>
              </a:rPr>
              <a:t> Alignement Automatique de Sentences (Paragraphes) (ASA)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DBD9-7403-834A-8653-37384617403F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1679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cap="small" dirty="0">
                <a:solidFill>
                  <a:srgbClr val="FF0000"/>
                </a:solidFill>
              </a:rPr>
              <a:t>3.2. Usage et Internationalisation de </a:t>
            </a:r>
            <a:r>
              <a:rPr lang="fr-FR" cap="small" dirty="0" err="1">
                <a:solidFill>
                  <a:srgbClr val="FF0000"/>
                </a:solidFill>
              </a:rPr>
              <a:t>Websites</a:t>
            </a:r>
            <a:endParaRPr lang="fr-FR" cap="small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/>
            <a:endParaRPr lang="en-US" sz="2000" dirty="0">
              <a:solidFill>
                <a:srgbClr val="0000FF"/>
              </a:solidFill>
            </a:endParaRPr>
          </a:p>
          <a:p>
            <a:pPr marL="0" indent="0"/>
            <a:endParaRPr lang="en-US" sz="2000" dirty="0">
              <a:solidFill>
                <a:srgbClr val="0000FF"/>
              </a:solidFill>
            </a:endParaRPr>
          </a:p>
          <a:p>
            <a:pPr marL="0" indent="0"/>
            <a:endParaRPr lang="en-US" sz="2000" dirty="0">
              <a:solidFill>
                <a:srgbClr val="0000FF"/>
              </a:solidFill>
            </a:endParaRPr>
          </a:p>
          <a:p>
            <a:pPr marL="2057400" indent="0" algn="just"/>
            <a:r>
              <a:rPr lang="en-US" sz="2000" dirty="0">
                <a:solidFill>
                  <a:srgbClr val="0070C0"/>
                </a:solidFill>
              </a:rPr>
              <a:t>“</a:t>
            </a:r>
            <a:r>
              <a:rPr lang="fr-FR" sz="2000" dirty="0">
                <a:solidFill>
                  <a:srgbClr val="0070C0"/>
                </a:solidFill>
              </a:rPr>
              <a:t>Un site «international» est celui destiné à un public international, tandis qu'un site «multilingue» utilise plusieurs langues. Un site international peut être ou ne pas être multilingue, tout comme un site multilingue peut être international ou non</a:t>
            </a:r>
            <a:r>
              <a:rPr lang="en-US" sz="2000" dirty="0">
                <a:solidFill>
                  <a:srgbClr val="0070C0"/>
                </a:solidFill>
              </a:rPr>
              <a:t>” (W3C).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DBD9-7403-834A-8653-37384617403F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733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34007792"/>
              </p:ext>
            </p:extLst>
          </p:nvPr>
        </p:nvGraphicFramePr>
        <p:xfrm>
          <a:off x="2438400" y="1752600"/>
          <a:ext cx="812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664" y="301752"/>
            <a:ext cx="10769600" cy="1143000"/>
          </a:xfrm>
        </p:spPr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3.3. </a:t>
            </a:r>
            <a:r>
              <a:rPr lang="en-US" dirty="0" err="1">
                <a:solidFill>
                  <a:srgbClr val="FF0000"/>
                </a:solidFill>
              </a:rPr>
              <a:t>Composantes</a:t>
            </a:r>
            <a:r>
              <a:rPr lang="en-US" dirty="0">
                <a:solidFill>
                  <a:srgbClr val="FF0000"/>
                </a:solidFill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l’outil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informatique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pt-BR" sz="2000" dirty="0">
                <a:hlinkClick r:id="rId8"/>
              </a:rPr>
              <a:t>http://multilingua.cdtc.unb.br:8080/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A5C1FA0-F97B-2441-B273-405A2F3559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graphicEl>
                                              <a:dgm id="{CA5C1FA0-F97B-2441-B273-405A2F3559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AE14307-4DAF-7E4A-92D3-5B8DE0B3E6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graphicEl>
                                              <a:dgm id="{3AE14307-4DAF-7E4A-92D3-5B8DE0B3E6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cap="small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/>
            <a:endParaRPr lang="en-US" sz="2000" dirty="0">
              <a:solidFill>
                <a:srgbClr val="0000FF"/>
              </a:solidFill>
            </a:endParaRPr>
          </a:p>
          <a:p>
            <a:pPr marL="0" indent="0"/>
            <a:endParaRPr lang="en-US" sz="2000" dirty="0">
              <a:solidFill>
                <a:srgbClr val="0000FF"/>
              </a:solidFill>
            </a:endParaRPr>
          </a:p>
          <a:p>
            <a:pPr marL="0" indent="0"/>
            <a:endParaRPr lang="en-US" sz="2000" dirty="0">
              <a:solidFill>
                <a:srgbClr val="0000FF"/>
              </a:solidFill>
            </a:endParaRPr>
          </a:p>
          <a:p>
            <a:pPr marL="0" indent="0"/>
            <a:endParaRPr lang="en-US" sz="2000" dirty="0">
              <a:solidFill>
                <a:srgbClr val="0000FF"/>
              </a:solidFill>
            </a:endParaRPr>
          </a:p>
          <a:p>
            <a:pPr marL="0" indent="0"/>
            <a:endParaRPr lang="en-US" sz="2000" dirty="0">
              <a:solidFill>
                <a:srgbClr val="0000FF"/>
              </a:solidFill>
            </a:endParaRPr>
          </a:p>
          <a:p>
            <a:pPr marL="0" indent="0"/>
            <a:endParaRPr lang="en-US" sz="2000" dirty="0">
              <a:solidFill>
                <a:srgbClr val="0000FF"/>
              </a:solidFill>
            </a:endParaRPr>
          </a:p>
          <a:p>
            <a:pPr marL="0" indent="0"/>
            <a:r>
              <a:rPr lang="en-US" sz="2000" dirty="0">
                <a:solidFill>
                  <a:srgbClr val="0000FF"/>
                </a:solidFill>
              </a:rPr>
              <a:t>							             FLUXOGRAMME</a:t>
            </a:r>
          </a:p>
          <a:p>
            <a:pPr marL="0" indent="0"/>
            <a:r>
              <a:rPr lang="en-US" sz="2000" dirty="0">
                <a:solidFill>
                  <a:srgbClr val="0000FF"/>
                </a:solidFill>
              </a:rPr>
              <a:t>                                                                                                                 </a:t>
            </a:r>
          </a:p>
          <a:p>
            <a:pPr marL="0" indent="0"/>
            <a:endParaRPr lang="en-US" sz="2000" dirty="0">
              <a:solidFill>
                <a:srgbClr val="0000FF"/>
              </a:solidFill>
            </a:endParaRPr>
          </a:p>
          <a:p>
            <a:pPr marL="0" indent="0"/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DBD9-7403-834A-8653-37384617403F}" type="slidenum">
              <a:rPr lang="pt-BR" smtClean="0"/>
              <a:t>16</a:t>
            </a:fld>
            <a:endParaRPr lang="pt-BR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688" y="0"/>
            <a:ext cx="4924425" cy="696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579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small" dirty="0">
                <a:solidFill>
                  <a:srgbClr val="FF0000"/>
                </a:solidFill>
              </a:rPr>
              <a:t>3.3.1. </a:t>
            </a:r>
            <a:r>
              <a:rPr lang="en-US" cap="small" dirty="0" err="1">
                <a:solidFill>
                  <a:srgbClr val="FF0000"/>
                </a:solidFill>
              </a:rPr>
              <a:t>Filtre</a:t>
            </a:r>
            <a:r>
              <a:rPr lang="en-US" cap="small" dirty="0">
                <a:solidFill>
                  <a:srgbClr val="FF0000"/>
                </a:solidFill>
              </a:rPr>
              <a:t> et Formats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AutoNum type="arabicPeriod"/>
            </a:pPr>
            <a:r>
              <a:rPr lang="fr-FR" sz="2000" dirty="0">
                <a:solidFill>
                  <a:srgbClr val="0000FF"/>
                </a:solidFill>
              </a:rPr>
              <a:t>Stop sessions</a:t>
            </a:r>
          </a:p>
          <a:p>
            <a:pPr marL="0" indent="0"/>
            <a:r>
              <a:rPr lang="fr-FR" sz="2000" dirty="0">
                <a:solidFill>
                  <a:srgbClr val="0000FF"/>
                </a:solidFill>
              </a:rPr>
              <a:t>	Couverture, Fiche Catalographique, Jury, Remerciements, Résumé, Résumé dans d’autres langues, Sommaire, Liste de figures et tableaux, Bibliographie.</a:t>
            </a:r>
          </a:p>
          <a:p>
            <a:pPr marL="0" indent="0"/>
            <a:endParaRPr lang="fr-FR" sz="2000" dirty="0">
              <a:solidFill>
                <a:srgbClr val="0000FF"/>
              </a:solidFill>
            </a:endParaRPr>
          </a:p>
          <a:p>
            <a:pPr marL="0" indent="0"/>
            <a:r>
              <a:rPr lang="fr-FR" sz="2000" dirty="0">
                <a:solidFill>
                  <a:srgbClr val="0000FF"/>
                </a:solidFill>
              </a:rPr>
              <a:t>2.  Format des Fichiers</a:t>
            </a:r>
          </a:p>
          <a:p>
            <a:pPr marL="0" indent="0"/>
            <a:endParaRPr lang="fr-FR" sz="2000" dirty="0">
              <a:solidFill>
                <a:srgbClr val="0000FF"/>
              </a:solidFill>
            </a:endParaRPr>
          </a:p>
          <a:p>
            <a:pPr marL="4572000" indent="0" algn="ctr"/>
            <a:r>
              <a:rPr lang="fr-FR" sz="2000" dirty="0">
                <a:solidFill>
                  <a:srgbClr val="FF0000"/>
                </a:solidFill>
              </a:rPr>
              <a:t>L’outil informatique permet que l’usager indique librement l’intervalle des pages à être résumées</a:t>
            </a:r>
          </a:p>
          <a:p>
            <a:pPr lvl="2">
              <a:buAutoNum type="arabicPeriod"/>
            </a:pPr>
            <a:endParaRPr lang="en-US" sz="2000" dirty="0">
              <a:solidFill>
                <a:srgbClr val="0000FF"/>
              </a:solidFill>
            </a:endParaRPr>
          </a:p>
          <a:p>
            <a:pPr>
              <a:buAutoNum type="arabicPeriod"/>
            </a:pP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DBD9-7403-834A-8653-37384617403F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5424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small" dirty="0">
                <a:solidFill>
                  <a:srgbClr val="FF0000"/>
                </a:solidFill>
              </a:rPr>
              <a:t>3.3.2. </a:t>
            </a:r>
            <a:r>
              <a:rPr lang="en-US" cap="small" dirty="0" err="1">
                <a:solidFill>
                  <a:srgbClr val="FF0000"/>
                </a:solidFill>
              </a:rPr>
              <a:t>Logiciel</a:t>
            </a:r>
            <a:r>
              <a:rPr lang="en-US" cap="small" dirty="0">
                <a:solidFill>
                  <a:srgbClr val="FF0000"/>
                </a:solidFill>
              </a:rPr>
              <a:t> de </a:t>
            </a:r>
            <a:r>
              <a:rPr lang="en-US" cap="small" dirty="0" err="1">
                <a:solidFill>
                  <a:srgbClr val="FF0000"/>
                </a:solidFill>
              </a:rPr>
              <a:t>Synthèse</a:t>
            </a:r>
            <a:r>
              <a:rPr lang="en-US" cap="small" dirty="0">
                <a:solidFill>
                  <a:srgbClr val="FF0000"/>
                </a:solidFill>
              </a:rPr>
              <a:t> </a:t>
            </a:r>
            <a:r>
              <a:rPr lang="en-US" cap="small" dirty="0" err="1">
                <a:solidFill>
                  <a:srgbClr val="FF0000"/>
                </a:solidFill>
              </a:rPr>
              <a:t>Automatique</a:t>
            </a:r>
            <a:r>
              <a:rPr lang="en-US" cap="small" dirty="0">
                <a:solidFill>
                  <a:srgbClr val="FF0000"/>
                </a:solidFill>
              </a:rPr>
              <a:t> de </a:t>
            </a:r>
            <a:r>
              <a:rPr lang="en-US" cap="small" dirty="0" err="1">
                <a:solidFill>
                  <a:srgbClr val="FF0000"/>
                </a:solidFill>
              </a:rPr>
              <a:t>Textes</a:t>
            </a:r>
            <a:endParaRPr lang="en-US" cap="small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AutoNum type="arabicPeriod"/>
            </a:pPr>
            <a:r>
              <a:rPr lang="fr-FR" sz="2000" dirty="0">
                <a:solidFill>
                  <a:srgbClr val="0070C0"/>
                </a:solidFill>
              </a:rPr>
              <a:t>Objectif: produire un texte plus court, représentatif de l’original mais qui maintient sa densité sémantique/son centre de pertinence sémantique</a:t>
            </a:r>
          </a:p>
          <a:p>
            <a:pPr>
              <a:buAutoNum type="arabicPeriod"/>
            </a:pPr>
            <a:r>
              <a:rPr lang="fr-FR" sz="2000" dirty="0">
                <a:solidFill>
                  <a:srgbClr val="0070C0"/>
                </a:solidFill>
              </a:rPr>
              <a:t>Critères (pour l’inclusion d’une phrase dans le résumé): mot clé, mot du titre, position de la phrase, longueur de la phrase et autres.</a:t>
            </a:r>
          </a:p>
          <a:p>
            <a:pPr>
              <a:buAutoNum type="arabicPeriod"/>
            </a:pPr>
            <a:r>
              <a:rPr lang="fr-FR" sz="2000" dirty="0">
                <a:solidFill>
                  <a:srgbClr val="0070C0"/>
                </a:solidFill>
              </a:rPr>
              <a:t>Méthodes de SA: TF-IDF (</a:t>
            </a:r>
            <a:r>
              <a:rPr lang="fr-FR" sz="2000" dirty="0" err="1">
                <a:solidFill>
                  <a:srgbClr val="0070C0"/>
                </a:solidFill>
              </a:rPr>
              <a:t>Term</a:t>
            </a:r>
            <a:r>
              <a:rPr lang="fr-FR" sz="2000" dirty="0">
                <a:solidFill>
                  <a:srgbClr val="0070C0"/>
                </a:solidFill>
              </a:rPr>
              <a:t> </a:t>
            </a:r>
            <a:r>
              <a:rPr lang="fr-FR" sz="2000" dirty="0" err="1">
                <a:solidFill>
                  <a:srgbClr val="0070C0"/>
                </a:solidFill>
              </a:rPr>
              <a:t>Frequence</a:t>
            </a:r>
            <a:r>
              <a:rPr lang="fr-FR" sz="2000" dirty="0">
                <a:solidFill>
                  <a:srgbClr val="0070C0"/>
                </a:solidFill>
              </a:rPr>
              <a:t>-Inverse Document </a:t>
            </a:r>
            <a:r>
              <a:rPr lang="fr-FR" sz="2000" dirty="0" err="1">
                <a:solidFill>
                  <a:srgbClr val="0070C0"/>
                </a:solidFill>
              </a:rPr>
              <a:t>Frequency</a:t>
            </a:r>
            <a:r>
              <a:rPr lang="fr-FR" sz="2000" dirty="0">
                <a:solidFill>
                  <a:srgbClr val="0070C0"/>
                </a:solidFill>
              </a:rPr>
              <a:t>); Méthode de l’agroupement; Abordage de la Théorie des Graphes et autres</a:t>
            </a:r>
          </a:p>
          <a:p>
            <a:pPr>
              <a:buAutoNum type="arabicPeriod"/>
            </a:pPr>
            <a:endParaRPr lang="pt-BR" sz="2000" dirty="0">
              <a:solidFill>
                <a:srgbClr val="0070C0"/>
              </a:solidFill>
            </a:endParaRPr>
          </a:p>
          <a:p>
            <a:pPr marL="0" indent="0"/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DBD9-7403-834A-8653-37384617403F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49591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small" dirty="0">
                <a:solidFill>
                  <a:srgbClr val="FF0000"/>
                </a:solidFill>
              </a:rPr>
              <a:t>3.3.2. </a:t>
            </a:r>
            <a:r>
              <a:rPr lang="en-US" cap="small" dirty="0" err="1">
                <a:solidFill>
                  <a:srgbClr val="FF0000"/>
                </a:solidFill>
              </a:rPr>
              <a:t>Synthèse</a:t>
            </a:r>
            <a:r>
              <a:rPr lang="en-US" cap="small" dirty="0">
                <a:solidFill>
                  <a:srgbClr val="FF0000"/>
                </a:solidFill>
              </a:rPr>
              <a:t> </a:t>
            </a:r>
            <a:r>
              <a:rPr lang="en-US" cap="small" dirty="0" err="1">
                <a:solidFill>
                  <a:srgbClr val="FF0000"/>
                </a:solidFill>
              </a:rPr>
              <a:t>Automatique</a:t>
            </a:r>
            <a:r>
              <a:rPr lang="en-US" cap="small" dirty="0">
                <a:solidFill>
                  <a:srgbClr val="FF0000"/>
                </a:solidFill>
              </a:rPr>
              <a:t> </a:t>
            </a:r>
            <a:r>
              <a:rPr lang="en-US" cap="small" dirty="0" err="1">
                <a:solidFill>
                  <a:srgbClr val="FF0000"/>
                </a:solidFill>
              </a:rPr>
              <a:t>en</a:t>
            </a:r>
            <a:r>
              <a:rPr lang="en-US" cap="small" dirty="0">
                <a:solidFill>
                  <a:srgbClr val="FF0000"/>
                </a:solidFill>
              </a:rPr>
              <a:t> </a:t>
            </a:r>
            <a:r>
              <a:rPr lang="en-US" cap="small" dirty="0" err="1">
                <a:solidFill>
                  <a:srgbClr val="FF0000"/>
                </a:solidFill>
              </a:rPr>
              <a:t>Portugais</a:t>
            </a:r>
            <a:endParaRPr lang="en-US" cap="small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/>
            <a:r>
              <a:rPr lang="fr-FR" sz="2000" dirty="0">
                <a:solidFill>
                  <a:srgbClr val="0070C0"/>
                </a:solidFill>
              </a:rPr>
              <a:t>Logiciels de résumé automatique de </a:t>
            </a:r>
            <a:r>
              <a:rPr lang="fr-FR" sz="2000" i="1" dirty="0" err="1">
                <a:solidFill>
                  <a:srgbClr val="0070C0"/>
                </a:solidFill>
              </a:rPr>
              <a:t>corpora</a:t>
            </a:r>
            <a:r>
              <a:rPr lang="fr-FR" sz="2000" dirty="0">
                <a:solidFill>
                  <a:srgbClr val="0070C0"/>
                </a:solidFill>
              </a:rPr>
              <a:t> scientifique: SUMEX (SILVA, 2016) et </a:t>
            </a:r>
            <a:r>
              <a:rPr lang="fr-FR" sz="2000" dirty="0" err="1">
                <a:solidFill>
                  <a:srgbClr val="0070C0"/>
                </a:solidFill>
              </a:rPr>
              <a:t>GistSUMM</a:t>
            </a:r>
            <a:r>
              <a:rPr lang="fr-FR" sz="2000" dirty="0">
                <a:solidFill>
                  <a:srgbClr val="0070C0"/>
                </a:solidFill>
              </a:rPr>
              <a:t> (BALAGE FILHO et al., 2007; MENEZES; BAPTISTA, 2017) ne fonctionnent pas dans l’environnement informatique Python.</a:t>
            </a:r>
          </a:p>
          <a:p>
            <a:pPr marL="0" indent="0"/>
            <a:r>
              <a:rPr lang="fr-FR" sz="2000" dirty="0">
                <a:solidFill>
                  <a:srgbClr val="0070C0"/>
                </a:solidFill>
              </a:rPr>
              <a:t>Autres logiciels de résumé automatique: TDF-IDF </a:t>
            </a:r>
            <a:r>
              <a:rPr lang="fr-FR" sz="2000" dirty="0" err="1">
                <a:solidFill>
                  <a:srgbClr val="0070C0"/>
                </a:solidFill>
              </a:rPr>
              <a:t>Summ</a:t>
            </a:r>
            <a:r>
              <a:rPr lang="fr-FR" sz="2000" dirty="0">
                <a:solidFill>
                  <a:srgbClr val="0070C0"/>
                </a:solidFill>
              </a:rPr>
              <a:t>, </a:t>
            </a:r>
            <a:r>
              <a:rPr lang="fr-FR" sz="2000" dirty="0" err="1">
                <a:solidFill>
                  <a:srgbClr val="0070C0"/>
                </a:solidFill>
              </a:rPr>
              <a:t>NeuralsSumm</a:t>
            </a:r>
            <a:r>
              <a:rPr lang="fr-FR" sz="2000" dirty="0">
                <a:solidFill>
                  <a:srgbClr val="0070C0"/>
                </a:solidFill>
              </a:rPr>
              <a:t>, </a:t>
            </a:r>
            <a:r>
              <a:rPr lang="fr-FR" sz="2000" dirty="0" err="1">
                <a:solidFill>
                  <a:srgbClr val="0070C0"/>
                </a:solidFill>
              </a:rPr>
              <a:t>ClassSumm</a:t>
            </a:r>
            <a:r>
              <a:rPr lang="fr-FR" sz="2000" dirty="0">
                <a:solidFill>
                  <a:srgbClr val="0070C0"/>
                </a:solidFill>
              </a:rPr>
              <a:t>, </a:t>
            </a:r>
            <a:r>
              <a:rPr lang="fr-FR" sz="2000" dirty="0" err="1">
                <a:solidFill>
                  <a:srgbClr val="0070C0"/>
                </a:solidFill>
              </a:rPr>
              <a:t>SuPoR</a:t>
            </a:r>
            <a:r>
              <a:rPr lang="fr-FR" sz="2000" dirty="0">
                <a:solidFill>
                  <a:srgbClr val="0070C0"/>
                </a:solidFill>
              </a:rPr>
              <a:t>, </a:t>
            </a:r>
            <a:r>
              <a:rPr lang="fr-FR" sz="2000" dirty="0" err="1">
                <a:solidFill>
                  <a:srgbClr val="0070C0"/>
                </a:solidFill>
              </a:rPr>
              <a:t>ExtraWeb</a:t>
            </a:r>
            <a:r>
              <a:rPr lang="fr-FR" sz="2000" dirty="0">
                <a:solidFill>
                  <a:srgbClr val="0070C0"/>
                </a:solidFill>
              </a:rPr>
              <a:t>, HTMLSUMM e GEO</a:t>
            </a:r>
          </a:p>
          <a:p>
            <a:pPr marL="0" indent="0" algn="just"/>
            <a:r>
              <a:rPr lang="fr-FR" sz="2000" dirty="0">
                <a:solidFill>
                  <a:srgbClr val="0070C0"/>
                </a:solidFill>
              </a:rPr>
              <a:t>Choix adoptés: GENSIM basés sur le modèle </a:t>
            </a:r>
            <a:r>
              <a:rPr lang="fr-FR" sz="2000" dirty="0" err="1">
                <a:solidFill>
                  <a:srgbClr val="0070C0"/>
                </a:solidFill>
              </a:rPr>
              <a:t>TextRank</a:t>
            </a:r>
            <a:r>
              <a:rPr lang="fr-FR" sz="2000" dirty="0">
                <a:solidFill>
                  <a:srgbClr val="0070C0"/>
                </a:solidFill>
              </a:rPr>
              <a:t>, une méthode non supervisée avec des algorithmes de classement basés sur un graphe et une similarité de phrases (MIHALCEA, R, TARAU, P., 2004). GENSIM / </a:t>
            </a:r>
            <a:r>
              <a:rPr lang="fr-FR" sz="2000" dirty="0" err="1">
                <a:solidFill>
                  <a:srgbClr val="0070C0"/>
                </a:solidFill>
              </a:rPr>
              <a:t>TextRank</a:t>
            </a:r>
            <a:r>
              <a:rPr lang="fr-FR" sz="2000" dirty="0">
                <a:solidFill>
                  <a:srgbClr val="0070C0"/>
                </a:solidFill>
              </a:rPr>
              <a:t> produit un résumé des phrases les plus pertinentes d'un texte à partir d'informations obtenues exclusivement dans ce texte.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DBD9-7403-834A-8653-37384617403F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2462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737812"/>
            <a:ext cx="9144000" cy="4142288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br>
              <a:rPr lang="pt-BR" sz="4800" dirty="0">
                <a:solidFill>
                  <a:srgbClr val="0070C0"/>
                </a:solidFill>
              </a:rPr>
            </a:br>
            <a:br>
              <a:rPr lang="pt-BR" sz="4800" dirty="0">
                <a:solidFill>
                  <a:srgbClr val="0070C0"/>
                </a:solidFill>
              </a:rPr>
            </a:br>
            <a:br>
              <a:rPr lang="pt-BR" sz="4800" dirty="0">
                <a:solidFill>
                  <a:srgbClr val="0070C0"/>
                </a:solidFill>
              </a:rPr>
            </a:br>
            <a:br>
              <a:rPr lang="pt-BR" sz="4800" dirty="0">
                <a:solidFill>
                  <a:srgbClr val="0070C0"/>
                </a:solidFill>
              </a:rPr>
            </a:br>
            <a:br>
              <a:rPr lang="pt-BR" sz="4800" dirty="0">
                <a:solidFill>
                  <a:srgbClr val="0070C0"/>
                </a:solidFill>
              </a:rPr>
            </a:br>
            <a:br>
              <a:rPr lang="pt-BR" sz="4800" dirty="0">
                <a:solidFill>
                  <a:srgbClr val="0070C0"/>
                </a:solidFill>
              </a:rPr>
            </a:br>
            <a:br>
              <a:rPr lang="pt-BR" sz="4800" dirty="0">
                <a:solidFill>
                  <a:srgbClr val="0070C0"/>
                </a:solidFill>
              </a:rPr>
            </a:br>
            <a:br>
              <a:rPr lang="pt-BR" sz="4800" dirty="0">
                <a:solidFill>
                  <a:srgbClr val="0070C0"/>
                </a:solidFill>
              </a:rPr>
            </a:br>
            <a:br>
              <a:rPr lang="pt-BR" sz="4800" dirty="0">
                <a:solidFill>
                  <a:srgbClr val="0070C0"/>
                </a:solidFill>
              </a:rPr>
            </a:br>
            <a:br>
              <a:rPr lang="pt-BR" sz="4800" dirty="0">
                <a:solidFill>
                  <a:srgbClr val="0070C0"/>
                </a:solidFill>
              </a:rPr>
            </a:br>
            <a:br>
              <a:rPr lang="pt-BR" sz="4800" dirty="0">
                <a:solidFill>
                  <a:srgbClr val="0070C0"/>
                </a:solidFill>
              </a:rPr>
            </a:br>
            <a:br>
              <a:rPr lang="pt-BR" sz="4800" dirty="0">
                <a:solidFill>
                  <a:srgbClr val="0070C0"/>
                </a:solidFill>
              </a:rPr>
            </a:br>
            <a:br>
              <a:rPr lang="pt-BR" sz="4800" dirty="0">
                <a:solidFill>
                  <a:srgbClr val="0070C0"/>
                </a:solidFill>
              </a:rPr>
            </a:br>
            <a:br>
              <a:rPr lang="pt-BR" sz="4800" dirty="0">
                <a:solidFill>
                  <a:srgbClr val="0070C0"/>
                </a:solidFill>
              </a:rPr>
            </a:br>
            <a:br>
              <a:rPr lang="pt-BR" sz="4800" dirty="0">
                <a:solidFill>
                  <a:srgbClr val="0070C0"/>
                </a:solidFill>
              </a:rPr>
            </a:br>
            <a:br>
              <a:rPr lang="pt-BR" sz="4800" dirty="0">
                <a:solidFill>
                  <a:srgbClr val="0070C0"/>
                </a:solidFill>
              </a:rPr>
            </a:br>
            <a:br>
              <a:rPr lang="pt-BR" sz="4800" dirty="0">
                <a:solidFill>
                  <a:srgbClr val="0070C0"/>
                </a:solidFill>
              </a:rPr>
            </a:br>
            <a:br>
              <a:rPr lang="pt-BR" sz="4800" dirty="0">
                <a:solidFill>
                  <a:srgbClr val="0070C0"/>
                </a:solidFill>
              </a:rPr>
            </a:br>
            <a:br>
              <a:rPr lang="pt-BR" sz="4800" dirty="0">
                <a:solidFill>
                  <a:srgbClr val="0070C0"/>
                </a:solidFill>
              </a:rPr>
            </a:br>
            <a:br>
              <a:rPr lang="pt-BR" sz="4800" dirty="0">
                <a:solidFill>
                  <a:srgbClr val="0070C0"/>
                </a:solidFill>
              </a:rPr>
            </a:br>
            <a:br>
              <a:rPr lang="pt-BR" sz="4800" dirty="0">
                <a:solidFill>
                  <a:srgbClr val="0070C0"/>
                </a:solidFill>
              </a:rPr>
            </a:br>
            <a:br>
              <a:rPr lang="pt-BR" sz="4800" dirty="0">
                <a:solidFill>
                  <a:srgbClr val="0070C0"/>
                </a:solidFill>
              </a:rPr>
            </a:br>
            <a:br>
              <a:rPr lang="pt-BR" sz="4800" dirty="0">
                <a:solidFill>
                  <a:srgbClr val="0070C0"/>
                </a:solidFill>
              </a:rPr>
            </a:br>
            <a:br>
              <a:rPr lang="pt-BR" sz="4800" dirty="0">
                <a:solidFill>
                  <a:srgbClr val="0070C0"/>
                </a:solidFill>
              </a:rPr>
            </a:br>
            <a:br>
              <a:rPr lang="pt-BR" sz="4800" dirty="0">
                <a:solidFill>
                  <a:srgbClr val="0070C0"/>
                </a:solidFill>
              </a:rPr>
            </a:br>
            <a:br>
              <a:rPr lang="pt-BR" sz="4800" dirty="0">
                <a:solidFill>
                  <a:srgbClr val="0070C0"/>
                </a:solidFill>
              </a:rPr>
            </a:br>
            <a:r>
              <a:rPr lang="fr-FR" sz="2000" dirty="0">
                <a:solidFill>
                  <a:srgbClr val="0070C0"/>
                </a:solidFill>
              </a:rPr>
              <a:t>CONGRÈS DE </a:t>
            </a:r>
            <a:r>
              <a:rPr lang="fr-FR" sz="2000" dirty="0" err="1">
                <a:solidFill>
                  <a:srgbClr val="0070C0"/>
                </a:solidFill>
              </a:rPr>
              <a:t>anlea</a:t>
            </a:r>
            <a:r>
              <a:rPr lang="fr-FR" sz="2000" dirty="0">
                <a:solidFill>
                  <a:srgbClr val="0070C0"/>
                </a:solidFill>
              </a:rPr>
              <a:t> - </a:t>
            </a:r>
            <a:r>
              <a:rPr lang="fr-FR" sz="2000" dirty="0" err="1">
                <a:solidFill>
                  <a:srgbClr val="0070C0"/>
                </a:solidFill>
              </a:rPr>
              <a:t>ailea</a:t>
            </a:r>
            <a:r>
              <a:rPr lang="fr-FR" sz="2000" dirty="0">
                <a:solidFill>
                  <a:srgbClr val="0070C0"/>
                </a:solidFill>
              </a:rPr>
              <a:t> 2019</a:t>
            </a:r>
            <a:br>
              <a:rPr lang="fr-FR" sz="2000" dirty="0">
                <a:solidFill>
                  <a:srgbClr val="0070C0"/>
                </a:solidFill>
              </a:rPr>
            </a:br>
            <a:r>
              <a:rPr lang="fr-FR" sz="2000" dirty="0">
                <a:solidFill>
                  <a:srgbClr val="0070C0"/>
                </a:solidFill>
              </a:rPr>
              <a:t>université JEAN MONET</a:t>
            </a:r>
            <a:br>
              <a:rPr lang="fr-FR" sz="2400" dirty="0">
                <a:solidFill>
                  <a:srgbClr val="0070C0"/>
                </a:solidFill>
              </a:rPr>
            </a:br>
            <a:br>
              <a:rPr lang="fr-FR" sz="4800" dirty="0">
                <a:solidFill>
                  <a:srgbClr val="0070C0"/>
                </a:solidFill>
              </a:rPr>
            </a:br>
            <a:r>
              <a:rPr lang="fr-FR" i="1" dirty="0">
                <a:solidFill>
                  <a:srgbClr val="0070C0"/>
                </a:solidFill>
              </a:rPr>
              <a:t>Accès et Compréhension de Contenus en </a:t>
            </a:r>
            <a:r>
              <a:rPr lang="fr-FR" i="1" dirty="0" err="1">
                <a:solidFill>
                  <a:srgbClr val="0070C0"/>
                </a:solidFill>
              </a:rPr>
              <a:t>PortugAIS</a:t>
            </a:r>
            <a:r>
              <a:rPr lang="fr-FR" i="1" dirty="0">
                <a:solidFill>
                  <a:srgbClr val="0070C0"/>
                </a:solidFill>
              </a:rPr>
              <a:t> </a:t>
            </a:r>
            <a:r>
              <a:rPr lang="fr-FR" i="1" dirty="0" err="1">
                <a:solidFill>
                  <a:srgbClr val="0070C0"/>
                </a:solidFill>
              </a:rPr>
              <a:t>pAr</a:t>
            </a:r>
            <a:r>
              <a:rPr lang="fr-FR" i="1" dirty="0">
                <a:solidFill>
                  <a:srgbClr val="0070C0"/>
                </a:solidFill>
              </a:rPr>
              <a:t> DES Étrangers: UNE </a:t>
            </a:r>
            <a:r>
              <a:rPr lang="fr-FR" i="1" dirty="0" err="1">
                <a:solidFill>
                  <a:srgbClr val="0070C0"/>
                </a:solidFill>
              </a:rPr>
              <a:t>ProposItION</a:t>
            </a:r>
            <a:r>
              <a:rPr lang="fr-FR" i="1" dirty="0">
                <a:solidFill>
                  <a:srgbClr val="0070C0"/>
                </a:solidFill>
              </a:rPr>
              <a:t> </a:t>
            </a:r>
            <a:r>
              <a:rPr lang="fr-FR" i="1" dirty="0" err="1">
                <a:solidFill>
                  <a:srgbClr val="0070C0"/>
                </a:solidFill>
              </a:rPr>
              <a:t>MÉthodolOgiQUE</a:t>
            </a:r>
            <a:r>
              <a:rPr lang="fr-FR" i="1" dirty="0">
                <a:solidFill>
                  <a:srgbClr val="0070C0"/>
                </a:solidFill>
              </a:rPr>
              <a:t> </a:t>
            </a:r>
            <a:r>
              <a:rPr lang="fr-FR" i="1" dirty="0" err="1">
                <a:solidFill>
                  <a:srgbClr val="0070C0"/>
                </a:solidFill>
              </a:rPr>
              <a:t>eT</a:t>
            </a:r>
            <a:r>
              <a:rPr lang="fr-FR" i="1" dirty="0">
                <a:solidFill>
                  <a:srgbClr val="0070C0"/>
                </a:solidFill>
              </a:rPr>
              <a:t> sa </a:t>
            </a:r>
            <a:r>
              <a:rPr lang="fr-FR" i="1" dirty="0" err="1">
                <a:solidFill>
                  <a:srgbClr val="0070C0"/>
                </a:solidFill>
              </a:rPr>
              <a:t>mISE</a:t>
            </a:r>
            <a:r>
              <a:rPr lang="fr-FR" i="1" dirty="0">
                <a:solidFill>
                  <a:srgbClr val="0070C0"/>
                </a:solidFill>
              </a:rPr>
              <a:t> EN OEUVRE</a:t>
            </a:r>
            <a:br>
              <a:rPr lang="fr-FR" i="1" dirty="0">
                <a:solidFill>
                  <a:srgbClr val="0070C0"/>
                </a:solidFill>
              </a:rPr>
            </a:br>
            <a:r>
              <a:rPr lang="fr-FR" sz="2000" b="1" cap="small" dirty="0">
                <a:solidFill>
                  <a:srgbClr val="0070C0"/>
                </a:solidFill>
              </a:rPr>
              <a:t>prof. </a:t>
            </a:r>
            <a:r>
              <a:rPr lang="fr-FR" sz="2000" b="1" cap="small" dirty="0" err="1">
                <a:solidFill>
                  <a:srgbClr val="0070C0"/>
                </a:solidFill>
              </a:rPr>
              <a:t>Cláudio</a:t>
            </a:r>
            <a:r>
              <a:rPr lang="fr-FR" sz="2000" b="1" cap="small" dirty="0">
                <a:solidFill>
                  <a:srgbClr val="0070C0"/>
                </a:solidFill>
              </a:rPr>
              <a:t> Menezes</a:t>
            </a:r>
            <a:br>
              <a:rPr lang="fr-FR" sz="2000" b="1" cap="small" dirty="0">
                <a:solidFill>
                  <a:srgbClr val="0070C0"/>
                </a:solidFill>
              </a:rPr>
            </a:br>
            <a:r>
              <a:rPr lang="fr-FR" sz="2000" dirty="0" err="1">
                <a:solidFill>
                  <a:srgbClr val="0070C0"/>
                </a:solidFill>
              </a:rPr>
              <a:t>UniversiTÉ</a:t>
            </a:r>
            <a:r>
              <a:rPr lang="fr-FR" sz="2000" dirty="0">
                <a:solidFill>
                  <a:srgbClr val="0070C0"/>
                </a:solidFill>
              </a:rPr>
              <a:t> de Brasília, Institut de LETTRES</a:t>
            </a:r>
            <a:br>
              <a:rPr lang="fr-FR" sz="2000" dirty="0">
                <a:solidFill>
                  <a:srgbClr val="0070C0"/>
                </a:solidFill>
              </a:rPr>
            </a:br>
            <a:r>
              <a:rPr lang="fr-FR" sz="2000" dirty="0" err="1">
                <a:solidFill>
                  <a:srgbClr val="0070C0"/>
                </a:solidFill>
              </a:rPr>
              <a:t>DéPARTEMENT</a:t>
            </a:r>
            <a:r>
              <a:rPr lang="fr-FR" sz="2000" dirty="0">
                <a:solidFill>
                  <a:srgbClr val="0070C0"/>
                </a:solidFill>
              </a:rPr>
              <a:t> DE LANGUES ETRANGÈRES ET TRADUCTION (let)</a:t>
            </a:r>
            <a:br>
              <a:rPr lang="fr-FR" sz="2000" b="1" cap="small" dirty="0">
                <a:solidFill>
                  <a:srgbClr val="0070C0"/>
                </a:solidFill>
              </a:rPr>
            </a:br>
            <a:endParaRPr lang="fr-FR" sz="2000" b="1" cap="small" dirty="0">
              <a:solidFill>
                <a:srgbClr val="0070C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11300" y="3579312"/>
            <a:ext cx="9144000" cy="1655762"/>
          </a:xfrm>
        </p:spPr>
        <p:txBody>
          <a:bodyPr>
            <a:normAutofit/>
          </a:bodyPr>
          <a:lstStyle/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700" y="-116388"/>
            <a:ext cx="3022600" cy="1676400"/>
          </a:xfrm>
          <a:prstGeom prst="rect">
            <a:avLst/>
          </a:prstGeom>
        </p:spPr>
      </p:pic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D88200B5-B7D8-2A4C-A6F3-3EA7297CD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90019" y="6285122"/>
            <a:ext cx="6299200" cy="274320"/>
          </a:xfrm>
        </p:spPr>
        <p:txBody>
          <a:bodyPr/>
          <a:lstStyle/>
          <a:p>
            <a:pPr algn="just"/>
            <a:r>
              <a:rPr lang="pt-BR" sz="1200" b="1" dirty="0">
                <a:solidFill>
                  <a:srgbClr val="FF0000"/>
                </a:solidFill>
              </a:rPr>
              <a:t>SAINT-ETIENNE, 13 </a:t>
            </a:r>
            <a:r>
              <a:rPr lang="pt-BR" sz="1200" b="1" dirty="0" err="1">
                <a:solidFill>
                  <a:srgbClr val="FF0000"/>
                </a:solidFill>
              </a:rPr>
              <a:t>Juin</a:t>
            </a:r>
            <a:r>
              <a:rPr lang="pt-BR" sz="1200" b="1" dirty="0">
                <a:solidFill>
                  <a:srgbClr val="FF0000"/>
                </a:solidFill>
              </a:rPr>
              <a:t> 2019</a:t>
            </a:r>
          </a:p>
        </p:txBody>
      </p:sp>
    </p:spTree>
    <p:extLst>
      <p:ext uri="{BB962C8B-B14F-4D97-AF65-F5344CB8AC3E}">
        <p14:creationId xmlns:p14="http://schemas.microsoft.com/office/powerpoint/2010/main" val="733955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cap="small" dirty="0">
                <a:solidFill>
                  <a:srgbClr val="FF0000"/>
                </a:solidFill>
              </a:rPr>
              <a:t>3.3.2. </a:t>
            </a:r>
            <a:r>
              <a:rPr lang="en-US" cap="small" dirty="0" err="1">
                <a:solidFill>
                  <a:srgbClr val="FF0000"/>
                </a:solidFill>
              </a:rPr>
              <a:t>Synthèse</a:t>
            </a:r>
            <a:r>
              <a:rPr lang="en-US" cap="small" dirty="0">
                <a:solidFill>
                  <a:srgbClr val="FF0000"/>
                </a:solidFill>
              </a:rPr>
              <a:t> </a:t>
            </a:r>
            <a:r>
              <a:rPr lang="en-US" cap="small" dirty="0" err="1">
                <a:solidFill>
                  <a:srgbClr val="FF0000"/>
                </a:solidFill>
              </a:rPr>
              <a:t>Automatique</a:t>
            </a:r>
            <a:r>
              <a:rPr lang="en-US" cap="small" dirty="0">
                <a:solidFill>
                  <a:srgbClr val="FF0000"/>
                </a:solidFill>
              </a:rPr>
              <a:t> </a:t>
            </a:r>
            <a:r>
              <a:rPr lang="en-US" cap="small" dirty="0" err="1">
                <a:solidFill>
                  <a:srgbClr val="FF0000"/>
                </a:solidFill>
              </a:rPr>
              <a:t>en</a:t>
            </a:r>
            <a:r>
              <a:rPr lang="en-US" cap="small" dirty="0">
                <a:solidFill>
                  <a:srgbClr val="FF0000"/>
                </a:solidFill>
              </a:rPr>
              <a:t> </a:t>
            </a:r>
            <a:r>
              <a:rPr lang="en-US" cap="small" dirty="0" err="1">
                <a:solidFill>
                  <a:srgbClr val="FF0000"/>
                </a:solidFill>
              </a:rPr>
              <a:t>Portugais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1800" cap="small" dirty="0">
              <a:solidFill>
                <a:srgbClr val="0070C0"/>
              </a:solidFill>
            </a:endParaRPr>
          </a:p>
          <a:p>
            <a:r>
              <a:rPr lang="fr-FR" sz="1800" cap="small" dirty="0">
                <a:solidFill>
                  <a:srgbClr val="0070C0"/>
                </a:solidFill>
              </a:rPr>
              <a:t>Taux de compression = Taille du résumé : Taille du texte d'origine (paramètre </a:t>
            </a:r>
            <a:r>
              <a:rPr lang="fr-FR" sz="1800" cap="small" dirty="0" err="1">
                <a:solidFill>
                  <a:srgbClr val="0070C0"/>
                </a:solidFill>
              </a:rPr>
              <a:t>TextRank</a:t>
            </a:r>
            <a:r>
              <a:rPr lang="fr-FR" sz="1800" cap="small" dirty="0">
                <a:solidFill>
                  <a:srgbClr val="0070C0"/>
                </a:solidFill>
              </a:rPr>
              <a:t>)</a:t>
            </a:r>
          </a:p>
          <a:p>
            <a:endParaRPr lang="fr-FR" sz="1800" cap="small" dirty="0">
              <a:solidFill>
                <a:srgbClr val="0070C0"/>
              </a:solidFill>
            </a:endParaRPr>
          </a:p>
          <a:p>
            <a:r>
              <a:rPr lang="fr-FR" sz="1800" cap="small" dirty="0">
                <a:solidFill>
                  <a:srgbClr val="0070C0"/>
                </a:solidFill>
              </a:rPr>
              <a:t>Les phrases du graphe avec le score le plus élevé seront choisies jusqu'à atteindre le taux de compression fourni comme paramètre de l'algorithme</a:t>
            </a:r>
            <a:endParaRPr lang="en-US" sz="1800" cap="small" dirty="0">
              <a:solidFill>
                <a:srgbClr val="0070C0"/>
              </a:solidFill>
            </a:endParaRPr>
          </a:p>
          <a:p>
            <a:endParaRPr lang="fr-FR" sz="1800" cap="small" dirty="0">
              <a:solidFill>
                <a:srgbClr val="0070C0"/>
              </a:solidFill>
            </a:endParaRPr>
          </a:p>
          <a:p>
            <a:br>
              <a:rPr lang="fr-FR" sz="1800" cap="small" dirty="0">
                <a:solidFill>
                  <a:srgbClr val="0070C0"/>
                </a:solidFill>
              </a:rPr>
            </a:br>
            <a:br>
              <a:rPr lang="fr-FR" sz="1800" cap="small" dirty="0">
                <a:solidFill>
                  <a:srgbClr val="0070C0"/>
                </a:solidFill>
              </a:rPr>
            </a:br>
            <a:endParaRPr lang="en-US" sz="1800" cap="small" dirty="0">
              <a:solidFill>
                <a:srgbClr val="0070C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DBD9-7403-834A-8653-37384617403F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2469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3.3.3. </a:t>
            </a:r>
            <a:r>
              <a:rPr lang="en-US" dirty="0" err="1">
                <a:solidFill>
                  <a:srgbClr val="FF0000"/>
                </a:solidFill>
              </a:rPr>
              <a:t>Traduction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automatique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dirty="0" err="1">
                <a:solidFill>
                  <a:srgbClr val="0000FF"/>
                </a:solidFill>
              </a:rPr>
              <a:t>Apertium</a:t>
            </a:r>
            <a:r>
              <a:rPr lang="en-US" dirty="0">
                <a:solidFill>
                  <a:srgbClr val="0000FF"/>
                </a:solidFill>
              </a:rPr>
              <a:t> machine translation engine and tools </a:t>
            </a:r>
            <a:r>
              <a:rPr lang="en-US" dirty="0">
                <a:solidFill>
                  <a:srgbClr val="0000FF"/>
                </a:solidFill>
                <a:hlinkClick r:id="rId2"/>
              </a:rPr>
              <a:t>http://apertium.sourceforge.net/</a:t>
            </a:r>
            <a:r>
              <a:rPr lang="en-US" dirty="0">
                <a:solidFill>
                  <a:srgbClr val="0000FF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</a:rPr>
              <a:t>ATS (Automatic Translation Server) </a:t>
            </a:r>
            <a:r>
              <a:rPr lang="en-US" dirty="0">
                <a:solidFill>
                  <a:srgbClr val="0000FF"/>
                </a:solidFill>
                <a:hlinkClick r:id="rId3"/>
              </a:rPr>
              <a:t>http://www.automatictrans.es/index.php/productos/</a:t>
            </a:r>
            <a:r>
              <a:rPr lang="en-US" dirty="0">
                <a:solidFill>
                  <a:srgbClr val="0000FF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</a:rPr>
              <a:t>FALATUDO </a:t>
            </a:r>
            <a:r>
              <a:rPr lang="en-US" dirty="0">
                <a:solidFill>
                  <a:srgbClr val="0000FF"/>
                </a:solidFill>
                <a:hlinkClick r:id="rId4"/>
              </a:rPr>
              <a:t>http://www.falatudo.com.br/</a:t>
            </a:r>
            <a:r>
              <a:rPr lang="en-US" dirty="0">
                <a:solidFill>
                  <a:srgbClr val="0000FF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</a:rPr>
              <a:t>Moses for mere mortals </a:t>
            </a:r>
            <a:r>
              <a:rPr lang="en-US" dirty="0">
                <a:solidFill>
                  <a:srgbClr val="0000FF"/>
                </a:solidFill>
                <a:hlinkClick r:id="rId5"/>
              </a:rPr>
              <a:t>https://github.com/jladcr/Moses-for-Mere-Mortals</a:t>
            </a:r>
            <a:r>
              <a:rPr lang="en-US" dirty="0">
                <a:solidFill>
                  <a:srgbClr val="0000FF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</a:rPr>
              <a:t>Office Translator </a:t>
            </a:r>
            <a:r>
              <a:rPr lang="en-US" dirty="0">
                <a:solidFill>
                  <a:srgbClr val="0000FF"/>
                </a:solidFill>
                <a:hlinkClick r:id="rId6"/>
              </a:rPr>
              <a:t>http://www.digitalriver.com/dr/v2/ec_MAIN.Entry10?V1=641725&amp;PN=2&amp;SP=10023&amp;xid=28102</a:t>
            </a:r>
            <a:r>
              <a:rPr lang="en-US" dirty="0">
                <a:solidFill>
                  <a:srgbClr val="0000FF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rgbClr val="0000FF"/>
                </a:solidFill>
              </a:rPr>
              <a:t>Portdan</a:t>
            </a:r>
            <a:r>
              <a:rPr lang="en-US" dirty="0">
                <a:solidFill>
                  <a:srgbClr val="0000FF"/>
                </a:solidFill>
              </a:rPr>
              <a:t> - translation into Danish </a:t>
            </a:r>
            <a:r>
              <a:rPr lang="en-US" dirty="0">
                <a:solidFill>
                  <a:srgbClr val="0000FF"/>
                </a:solidFill>
                <a:hlinkClick r:id="rId7"/>
              </a:rPr>
              <a:t>http://beta.visl.sdu.dk/visl/pt/translation.html</a:t>
            </a:r>
            <a:r>
              <a:rPr lang="en-US" dirty="0">
                <a:solidFill>
                  <a:srgbClr val="0000FF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</a:rPr>
              <a:t>SYSTRAN Personal </a:t>
            </a:r>
            <a:r>
              <a:rPr lang="en-US" dirty="0">
                <a:solidFill>
                  <a:srgbClr val="0000FF"/>
                </a:solidFill>
                <a:hlinkClick r:id="rId8"/>
              </a:rPr>
              <a:t>http://www.digitalriver.com/dr/v2/ec_MAIN.Entry10?V1=641878&amp;PN=2&amp;SP=10023&amp;xid=28102</a:t>
            </a:r>
            <a:r>
              <a:rPr lang="en-US" dirty="0">
                <a:solidFill>
                  <a:srgbClr val="0000FF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</a:rPr>
              <a:t>SYSTRAN Professional Premium </a:t>
            </a:r>
            <a:r>
              <a:rPr lang="en-US" dirty="0">
                <a:solidFill>
                  <a:srgbClr val="0000FF"/>
                </a:solidFill>
                <a:hlinkClick r:id="rId9"/>
              </a:rPr>
              <a:t>http://www.digitalriver.com/dr/v2/ec_MAIN.Entry10?V1=641777&amp;PN=2&amp;SP=10023&amp;xid=28102</a:t>
            </a:r>
            <a:r>
              <a:rPr lang="en-US" dirty="0">
                <a:solidFill>
                  <a:srgbClr val="0000FF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</a:rPr>
              <a:t>SYSTRAN Professional Standard </a:t>
            </a:r>
            <a:r>
              <a:rPr lang="en-US" dirty="0">
                <a:solidFill>
                  <a:srgbClr val="0000FF"/>
                </a:solidFill>
                <a:hlinkClick r:id="rId10"/>
              </a:rPr>
              <a:t>http://www.digitalriver.com/dr/v2/ec_MAIN.Entry10?V1=641803&amp;PN=2&amp;SP=10023&amp;xid=28102</a:t>
            </a:r>
            <a:r>
              <a:rPr lang="en-US" dirty="0">
                <a:solidFill>
                  <a:srgbClr val="0000FF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</a:rPr>
              <a:t>TRADUCÍNDOTE </a:t>
            </a:r>
            <a:r>
              <a:rPr lang="en-US" dirty="0">
                <a:solidFill>
                  <a:srgbClr val="0000FF"/>
                </a:solidFill>
                <a:hlinkClick r:id="rId11"/>
              </a:rPr>
              <a:t>http://www.traducindote.com/index.php</a:t>
            </a:r>
            <a:r>
              <a:rPr lang="en-US" dirty="0">
                <a:solidFill>
                  <a:srgbClr val="0000FF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rgbClr val="0000FF"/>
                </a:solidFill>
              </a:rPr>
              <a:t>TraduzTudo</a:t>
            </a:r>
            <a:r>
              <a:rPr lang="en-US" dirty="0">
                <a:solidFill>
                  <a:srgbClr val="0000FF"/>
                </a:solidFill>
              </a:rPr>
              <a:t> Pro 1.2, </a:t>
            </a:r>
            <a:r>
              <a:rPr lang="en-US" dirty="0" err="1">
                <a:solidFill>
                  <a:srgbClr val="0000FF"/>
                </a:solidFill>
              </a:rPr>
              <a:t>TraduzTudo</a:t>
            </a:r>
            <a:r>
              <a:rPr lang="en-US" dirty="0">
                <a:solidFill>
                  <a:srgbClr val="0000FF"/>
                </a:solidFill>
              </a:rPr>
              <a:t> Light 1.2 </a:t>
            </a:r>
            <a:r>
              <a:rPr lang="en-US" dirty="0">
                <a:solidFill>
                  <a:srgbClr val="0000FF"/>
                </a:solidFill>
                <a:hlinkClick r:id="rId12"/>
              </a:rPr>
              <a:t>http://www.lemon.com.br/produto.cfm?id=590</a:t>
            </a:r>
            <a:r>
              <a:rPr lang="en-US" dirty="0">
                <a:solidFill>
                  <a:srgbClr val="0000FF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</a:rPr>
              <a:t>Universal Translator de </a:t>
            </a:r>
            <a:r>
              <a:rPr lang="en-US" dirty="0" err="1">
                <a:solidFill>
                  <a:srgbClr val="0000FF"/>
                </a:solidFill>
              </a:rPr>
              <a:t>Luxe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hlinkClick r:id="rId13"/>
              </a:rPr>
              <a:t>http://www.languageforce.com/lfstore/utd2.asp</a:t>
            </a:r>
            <a:r>
              <a:rPr lang="en-US" dirty="0">
                <a:solidFill>
                  <a:srgbClr val="0000FF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rgbClr val="0000FF"/>
                </a:solidFill>
              </a:rPr>
              <a:t>WebTranslator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  <a:hlinkClick r:id="rId14"/>
              </a:rPr>
              <a:t>http://www.digitalriver.com/dr/v2/ec_MAIN.Entry10?V1=641957&amp;PN=2&amp;SP=10023&amp;xid=28102</a:t>
            </a:r>
            <a:r>
              <a:rPr lang="en-US" dirty="0">
                <a:solidFill>
                  <a:srgbClr val="0000FF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dirty="0" err="1">
                <a:solidFill>
                  <a:srgbClr val="0000FF"/>
                </a:solidFill>
              </a:rPr>
              <a:t>WinDi</a:t>
            </a:r>
            <a:r>
              <a:rPr lang="en-US" dirty="0">
                <a:solidFill>
                  <a:srgbClr val="0000FF"/>
                </a:solidFill>
              </a:rPr>
              <a:t> (Windows Dictionaries) (</a:t>
            </a:r>
            <a:r>
              <a:rPr lang="en-US" dirty="0" err="1">
                <a:solidFill>
                  <a:srgbClr val="0000FF"/>
                </a:solidFill>
              </a:rPr>
              <a:t>de,en,es,fr,it,nl,pt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>
                <a:solidFill>
                  <a:srgbClr val="0000FF"/>
                </a:solidFill>
                <a:hlinkClick r:id="rId15"/>
              </a:rPr>
              <a:t>http://www.windi7.com/index.html</a:t>
            </a:r>
            <a:r>
              <a:rPr lang="en-US" dirty="0">
                <a:solidFill>
                  <a:srgbClr val="0000FF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00FF"/>
                </a:solidFill>
              </a:rPr>
              <a:t>Word Translator </a:t>
            </a:r>
            <a:r>
              <a:rPr lang="en-US" dirty="0">
                <a:solidFill>
                  <a:srgbClr val="0000FF"/>
                </a:solidFill>
                <a:hlinkClick r:id="rId16"/>
              </a:rPr>
              <a:t>http://www.tranexp.com/</a:t>
            </a:r>
            <a:r>
              <a:rPr lang="en-US" dirty="0">
                <a:solidFill>
                  <a:srgbClr val="0000FF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endParaRPr lang="en-US" cap="small" dirty="0">
              <a:solidFill>
                <a:srgbClr val="000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DBD9-7403-834A-8653-37384617403F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7312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3.3.3. </a:t>
            </a:r>
            <a:r>
              <a:rPr lang="en-US" dirty="0" err="1">
                <a:solidFill>
                  <a:srgbClr val="FF0000"/>
                </a:solidFill>
              </a:rPr>
              <a:t>Traduction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automatique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LOGICIEL LIBRE (COMMUNAUTÉ ACTIVE)</a:t>
            </a:r>
          </a:p>
          <a:p>
            <a:r>
              <a:rPr lang="en-US" dirty="0">
                <a:solidFill>
                  <a:srgbClr val="0000FF"/>
                </a:solidFill>
              </a:rPr>
              <a:t>ENVIRONNEMENT PYTHON</a:t>
            </a:r>
          </a:p>
          <a:p>
            <a:r>
              <a:rPr lang="en-US" dirty="0">
                <a:solidFill>
                  <a:srgbClr val="0000FF"/>
                </a:solidFill>
              </a:rPr>
              <a:t>TRAVAILLER AVEC PLUSIEURS LANGUES (EN, FR, SP, DE, JP et PT)</a:t>
            </a:r>
          </a:p>
          <a:p>
            <a:r>
              <a:rPr lang="en-US" dirty="0">
                <a:solidFill>
                  <a:srgbClr val="0000FF"/>
                </a:solidFill>
              </a:rPr>
              <a:t>FUNCIONALITÉS POUR TAL (POS tagging, </a:t>
            </a:r>
            <a:r>
              <a:rPr lang="en-US" dirty="0" err="1">
                <a:solidFill>
                  <a:srgbClr val="0000FF"/>
                </a:solidFill>
              </a:rPr>
              <a:t>analyse</a:t>
            </a:r>
            <a:r>
              <a:rPr lang="en-US" dirty="0">
                <a:solidFill>
                  <a:srgbClr val="0000FF"/>
                </a:solidFill>
              </a:rPr>
              <a:t> de sentiments, parsing, integration avec WordNet)</a:t>
            </a:r>
          </a:p>
          <a:p>
            <a:endParaRPr lang="en-US" dirty="0"/>
          </a:p>
          <a:p>
            <a:pPr>
              <a:buFont typeface="Wingdings" charset="0"/>
              <a:buChar char="è"/>
            </a:pPr>
            <a:r>
              <a:rPr lang="en-US" sz="2000" dirty="0">
                <a:solidFill>
                  <a:srgbClr val="0000FF"/>
                </a:solidFill>
                <a:sym typeface="Wingdings"/>
              </a:rPr>
              <a:t>TEXTBLOB</a:t>
            </a:r>
          </a:p>
          <a:p>
            <a:pPr marL="0" lvl="1" indent="0">
              <a:buNone/>
            </a:pPr>
            <a:r>
              <a:rPr lang="en-US" sz="2000" dirty="0">
                <a:solidFill>
                  <a:srgbClr val="0000FF"/>
                </a:solidFill>
                <a:sym typeface="Wingdings"/>
              </a:rPr>
              <a:t>	DISPONIBLE  </a:t>
            </a:r>
            <a:r>
              <a:rPr lang="en-US" sz="2000" dirty="0" err="1">
                <a:solidFill>
                  <a:srgbClr val="0000FF"/>
                </a:solidFill>
                <a:sym typeface="Wingdings"/>
              </a:rPr>
              <a:t>À</a:t>
            </a:r>
            <a:r>
              <a:rPr lang="en-US" sz="2000" dirty="0">
                <a:solidFill>
                  <a:srgbClr val="0000FF"/>
                </a:solidFill>
                <a:sym typeface="Wingdings"/>
              </a:rPr>
              <a:t> </a:t>
            </a:r>
            <a:r>
              <a:rPr lang="en-US" sz="2000" dirty="0">
                <a:solidFill>
                  <a:srgbClr val="FF0000"/>
                </a:solidFill>
                <a:sym typeface="Wingdings"/>
                <a:hlinkClick r:id="rId2"/>
              </a:rPr>
              <a:t>https://github.com/sloria/Textblob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DBD9-7403-834A-8653-37384617403F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2228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3.3.4. Alignement AUTOMATIQUE Des PARAGRAPHES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rgbClr val="0000FF"/>
                </a:solidFill>
              </a:rPr>
              <a:t>TEXTE PARALLELE AVEC SENTENCE DANS LES LANGUES SOURCE ET CIBLE (PT </a:t>
            </a:r>
            <a:r>
              <a:rPr lang="fr-FR" dirty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dirty="0">
                <a:solidFill>
                  <a:srgbClr val="0000FF"/>
                </a:solidFill>
                <a:sym typeface="Wingdings"/>
              </a:rPr>
              <a:t> FR)</a:t>
            </a:r>
          </a:p>
          <a:p>
            <a:r>
              <a:rPr lang="fr-FR" dirty="0">
                <a:solidFill>
                  <a:srgbClr val="0000FF"/>
                </a:solidFill>
                <a:sym typeface="Wingdings"/>
              </a:rPr>
              <a:t>LOGICIELS D’ALIGNEMENT AUTOMATIQUE: BLUEALIGN (In PY), BILINGUAL SENTENCE ALIGNER (MICROSOFT), GMA, VANILLA, HUNALIGN, CTK, YOUALIGN, MLT PRE-ALIGNER, CHAMPOLLION (source forge)</a:t>
            </a:r>
          </a:p>
          <a:p>
            <a:endParaRPr lang="fr-FR" dirty="0">
              <a:solidFill>
                <a:srgbClr val="0000FF"/>
              </a:solidFill>
              <a:sym typeface="Wingdings"/>
            </a:endParaRPr>
          </a:p>
          <a:p>
            <a:r>
              <a:rPr lang="fr-FR" dirty="0">
                <a:solidFill>
                  <a:srgbClr val="0000FF"/>
                </a:solidFill>
                <a:sym typeface="Wingdings"/>
              </a:rPr>
              <a:t>ALGORITHM CHOSI: GALE &amp; CHURCH, DISPONIBLE À</a:t>
            </a:r>
            <a:r>
              <a:rPr lang="fr-FR" dirty="0">
                <a:sym typeface="Wingdings"/>
              </a:rPr>
              <a:t>	</a:t>
            </a:r>
          </a:p>
          <a:p>
            <a:r>
              <a:rPr lang="fr-FR" dirty="0">
                <a:sym typeface="Wingdings"/>
              </a:rPr>
              <a:t>	</a:t>
            </a:r>
            <a:r>
              <a:rPr lang="fr-FR" sz="2000" dirty="0">
                <a:solidFill>
                  <a:srgbClr val="FF0000"/>
                </a:solidFill>
                <a:sym typeface="Wingdings"/>
                <a:hlinkClick r:id="rId2"/>
              </a:rPr>
              <a:t>https://github.com/vchahun/galechurch</a:t>
            </a:r>
            <a:endParaRPr lang="fr-FR" sz="2000" dirty="0">
              <a:solidFill>
                <a:srgbClr val="FF0000"/>
              </a:solidFill>
              <a:sym typeface="Wingdings"/>
            </a:endParaRPr>
          </a:p>
          <a:p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	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DBD9-7403-834A-8653-37384617403F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68379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EXEMPLES DE TEXTES Parallèles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1800" dirty="0"/>
              <a:t>	</a:t>
            </a:r>
            <a:r>
              <a:rPr lang="pt-BR" sz="1800" dirty="0">
                <a:solidFill>
                  <a:srgbClr val="FF0000"/>
                </a:solidFill>
              </a:rPr>
              <a:t>A complexidade deste problema pode variar dependendo se os genes foram abstraídos considerando a sua orientação, gerando permutações com sinal ou não. </a:t>
            </a:r>
            <a:r>
              <a:rPr lang="pt-BR" sz="1800" dirty="0">
                <a:solidFill>
                  <a:srgbClr val="008000"/>
                </a:solidFill>
              </a:rPr>
              <a:t>|||</a:t>
            </a:r>
            <a:r>
              <a:rPr lang="pt-BR" sz="1800" dirty="0"/>
              <a:t> </a:t>
            </a:r>
            <a:r>
              <a:rPr lang="pt-BR" sz="1800" dirty="0">
                <a:solidFill>
                  <a:srgbClr val="0000FF"/>
                </a:solidFill>
              </a:rPr>
              <a:t>La </a:t>
            </a:r>
            <a:r>
              <a:rPr lang="pt-BR" sz="1800" dirty="0" err="1">
                <a:solidFill>
                  <a:srgbClr val="0000FF"/>
                </a:solidFill>
              </a:rPr>
              <a:t>complexité</a:t>
            </a:r>
            <a:r>
              <a:rPr lang="pt-BR" sz="1800" dirty="0">
                <a:solidFill>
                  <a:srgbClr val="0000FF"/>
                </a:solidFill>
              </a:rPr>
              <a:t> de </a:t>
            </a:r>
            <a:r>
              <a:rPr lang="pt-BR" sz="1800" dirty="0" err="1">
                <a:solidFill>
                  <a:srgbClr val="0000FF"/>
                </a:solidFill>
              </a:rPr>
              <a:t>ce</a:t>
            </a:r>
            <a:r>
              <a:rPr lang="pt-BR" sz="1800" dirty="0">
                <a:solidFill>
                  <a:srgbClr val="0000FF"/>
                </a:solidFill>
              </a:rPr>
              <a:t> </a:t>
            </a:r>
            <a:r>
              <a:rPr lang="pt-BR" sz="1800" dirty="0" err="1">
                <a:solidFill>
                  <a:srgbClr val="0000FF"/>
                </a:solidFill>
              </a:rPr>
              <a:t>problème</a:t>
            </a:r>
            <a:r>
              <a:rPr lang="pt-BR" sz="1800" dirty="0">
                <a:solidFill>
                  <a:srgbClr val="0000FF"/>
                </a:solidFill>
              </a:rPr>
              <a:t> </a:t>
            </a:r>
            <a:r>
              <a:rPr lang="pt-BR" sz="1800" dirty="0" err="1">
                <a:solidFill>
                  <a:srgbClr val="0000FF"/>
                </a:solidFill>
              </a:rPr>
              <a:t>peut</a:t>
            </a:r>
            <a:r>
              <a:rPr lang="pt-BR" sz="1800" dirty="0">
                <a:solidFill>
                  <a:srgbClr val="0000FF"/>
                </a:solidFill>
              </a:rPr>
              <a:t> </a:t>
            </a:r>
            <a:r>
              <a:rPr lang="pt-BR" sz="1800" dirty="0" err="1">
                <a:solidFill>
                  <a:srgbClr val="0000FF"/>
                </a:solidFill>
              </a:rPr>
              <a:t>varier</a:t>
            </a:r>
            <a:r>
              <a:rPr lang="pt-BR" sz="1800" dirty="0">
                <a:solidFill>
                  <a:srgbClr val="0000FF"/>
                </a:solidFill>
              </a:rPr>
              <a:t> </a:t>
            </a:r>
            <a:r>
              <a:rPr lang="pt-BR" sz="1800" dirty="0" err="1">
                <a:solidFill>
                  <a:srgbClr val="0000FF"/>
                </a:solidFill>
              </a:rPr>
              <a:t>selon</a:t>
            </a:r>
            <a:r>
              <a:rPr lang="pt-BR" sz="1800" dirty="0">
                <a:solidFill>
                  <a:srgbClr val="0000FF"/>
                </a:solidFill>
              </a:rPr>
              <a:t> que </a:t>
            </a:r>
            <a:r>
              <a:rPr lang="pt-BR" sz="1800" dirty="0" err="1">
                <a:solidFill>
                  <a:srgbClr val="0000FF"/>
                </a:solidFill>
              </a:rPr>
              <a:t>les</a:t>
            </a:r>
            <a:r>
              <a:rPr lang="pt-BR" sz="1800" dirty="0">
                <a:solidFill>
                  <a:srgbClr val="0000FF"/>
                </a:solidFill>
              </a:rPr>
              <a:t> </a:t>
            </a:r>
            <a:r>
              <a:rPr lang="pt-BR" sz="1800" dirty="0" err="1">
                <a:solidFill>
                  <a:srgbClr val="0000FF"/>
                </a:solidFill>
              </a:rPr>
              <a:t>gènes</a:t>
            </a:r>
            <a:r>
              <a:rPr lang="pt-BR" sz="1800" dirty="0">
                <a:solidFill>
                  <a:srgbClr val="0000FF"/>
                </a:solidFill>
              </a:rPr>
              <a:t> </a:t>
            </a:r>
            <a:r>
              <a:rPr lang="pt-BR" sz="1800" dirty="0" err="1">
                <a:solidFill>
                  <a:srgbClr val="0000FF"/>
                </a:solidFill>
              </a:rPr>
              <a:t>ont</a:t>
            </a:r>
            <a:r>
              <a:rPr lang="pt-BR" sz="1800" dirty="0">
                <a:solidFill>
                  <a:srgbClr val="0000FF"/>
                </a:solidFill>
              </a:rPr>
              <a:t> </a:t>
            </a:r>
            <a:r>
              <a:rPr lang="pt-BR" sz="1800" dirty="0" err="1">
                <a:solidFill>
                  <a:srgbClr val="0000FF"/>
                </a:solidFill>
              </a:rPr>
              <a:t>été</a:t>
            </a:r>
            <a:r>
              <a:rPr lang="pt-BR" sz="1800" dirty="0">
                <a:solidFill>
                  <a:srgbClr val="0000FF"/>
                </a:solidFill>
              </a:rPr>
              <a:t> </a:t>
            </a:r>
            <a:r>
              <a:rPr lang="pt-BR" sz="1800" dirty="0" err="1">
                <a:solidFill>
                  <a:srgbClr val="0000FF"/>
                </a:solidFill>
              </a:rPr>
              <a:t>abstraits</a:t>
            </a:r>
            <a:r>
              <a:rPr lang="pt-BR" sz="1800" dirty="0">
                <a:solidFill>
                  <a:srgbClr val="0000FF"/>
                </a:solidFill>
              </a:rPr>
              <a:t> compte </a:t>
            </a:r>
            <a:r>
              <a:rPr lang="pt-BR" sz="1800" dirty="0" err="1">
                <a:solidFill>
                  <a:srgbClr val="0000FF"/>
                </a:solidFill>
              </a:rPr>
              <a:t>tenu</a:t>
            </a:r>
            <a:r>
              <a:rPr lang="pt-BR" sz="1800" dirty="0">
                <a:solidFill>
                  <a:srgbClr val="0000FF"/>
                </a:solidFill>
              </a:rPr>
              <a:t> de </a:t>
            </a:r>
            <a:r>
              <a:rPr lang="pt-BR" sz="1800" dirty="0" err="1">
                <a:solidFill>
                  <a:srgbClr val="0000FF"/>
                </a:solidFill>
              </a:rPr>
              <a:t>leur</a:t>
            </a:r>
            <a:r>
              <a:rPr lang="pt-BR" sz="1800" dirty="0">
                <a:solidFill>
                  <a:srgbClr val="0000FF"/>
                </a:solidFill>
              </a:rPr>
              <a:t> </a:t>
            </a:r>
            <a:r>
              <a:rPr lang="pt-BR" sz="1800" dirty="0" err="1">
                <a:solidFill>
                  <a:srgbClr val="0000FF"/>
                </a:solidFill>
              </a:rPr>
              <a:t>orientation</a:t>
            </a:r>
            <a:r>
              <a:rPr lang="pt-BR" sz="1800" dirty="0">
                <a:solidFill>
                  <a:srgbClr val="0000FF"/>
                </a:solidFill>
              </a:rPr>
              <a:t>, </a:t>
            </a:r>
            <a:r>
              <a:rPr lang="pt-BR" sz="1800" dirty="0" err="1">
                <a:solidFill>
                  <a:srgbClr val="0000FF"/>
                </a:solidFill>
              </a:rPr>
              <a:t>générant</a:t>
            </a:r>
            <a:r>
              <a:rPr lang="pt-BR" sz="1800" dirty="0">
                <a:solidFill>
                  <a:srgbClr val="0000FF"/>
                </a:solidFill>
              </a:rPr>
              <a:t> </a:t>
            </a:r>
            <a:r>
              <a:rPr lang="pt-BR" sz="1800" dirty="0" err="1">
                <a:solidFill>
                  <a:srgbClr val="0000FF"/>
                </a:solidFill>
              </a:rPr>
              <a:t>des</a:t>
            </a:r>
            <a:r>
              <a:rPr lang="pt-BR" sz="1800" dirty="0">
                <a:solidFill>
                  <a:srgbClr val="0000FF"/>
                </a:solidFill>
              </a:rPr>
              <a:t> </a:t>
            </a:r>
            <a:r>
              <a:rPr lang="pt-BR" sz="1800" dirty="0" err="1">
                <a:solidFill>
                  <a:srgbClr val="0000FF"/>
                </a:solidFill>
              </a:rPr>
              <a:t>permutations</a:t>
            </a:r>
            <a:r>
              <a:rPr lang="pt-BR" sz="1800" dirty="0">
                <a:solidFill>
                  <a:srgbClr val="0000FF"/>
                </a:solidFill>
              </a:rPr>
              <a:t> </a:t>
            </a:r>
            <a:r>
              <a:rPr lang="pt-BR" sz="1800" dirty="0" err="1">
                <a:solidFill>
                  <a:srgbClr val="0000FF"/>
                </a:solidFill>
              </a:rPr>
              <a:t>avec</a:t>
            </a:r>
            <a:r>
              <a:rPr lang="pt-BR" sz="1800" dirty="0">
                <a:solidFill>
                  <a:srgbClr val="0000FF"/>
                </a:solidFill>
              </a:rPr>
              <a:t> ou </a:t>
            </a:r>
            <a:r>
              <a:rPr lang="pt-BR" sz="1800" dirty="0" err="1">
                <a:solidFill>
                  <a:srgbClr val="0000FF"/>
                </a:solidFill>
              </a:rPr>
              <a:t>sans</a:t>
            </a:r>
            <a:r>
              <a:rPr lang="pt-BR" sz="1800" dirty="0">
                <a:solidFill>
                  <a:srgbClr val="0000FF"/>
                </a:solidFill>
              </a:rPr>
              <a:t> </a:t>
            </a:r>
            <a:r>
              <a:rPr lang="pt-BR" sz="1800" dirty="0" err="1">
                <a:solidFill>
                  <a:srgbClr val="0000FF"/>
                </a:solidFill>
              </a:rPr>
              <a:t>signe</a:t>
            </a:r>
            <a:r>
              <a:rPr lang="pt-BR" sz="1800" dirty="0">
                <a:solidFill>
                  <a:srgbClr val="0000FF"/>
                </a:solidFill>
              </a:rPr>
              <a:t>.</a:t>
            </a:r>
            <a:r>
              <a:rPr lang="pt-BR" sz="1800" dirty="0"/>
              <a:t> </a:t>
            </a:r>
            <a:r>
              <a:rPr lang="pt-BR" sz="1800" dirty="0">
                <a:solidFill>
                  <a:srgbClr val="FFFF00"/>
                </a:solidFill>
              </a:rPr>
              <a:t>------------------------</a:t>
            </a:r>
            <a:r>
              <a:rPr lang="pt-BR" sz="1800" dirty="0"/>
              <a:t> </a:t>
            </a:r>
            <a:r>
              <a:rPr lang="pt-BR" sz="1800" dirty="0">
                <a:solidFill>
                  <a:srgbClr val="FF0000"/>
                </a:solidFill>
              </a:rPr>
              <a:t>O problema de ordenação por reversões (usando permutações sem sinal) é um problema de otimização, onde o objetivo é minimizar o número de reversões para transformar um organismo em outro.</a:t>
            </a:r>
            <a:r>
              <a:rPr lang="pt-BR" sz="1800" dirty="0"/>
              <a:t> </a:t>
            </a:r>
            <a:r>
              <a:rPr lang="pt-BR" sz="1800" dirty="0">
                <a:solidFill>
                  <a:srgbClr val="008000"/>
                </a:solidFill>
              </a:rPr>
              <a:t>|||</a:t>
            </a:r>
            <a:r>
              <a:rPr lang="pt-BR" sz="1800" dirty="0"/>
              <a:t> </a:t>
            </a:r>
            <a:r>
              <a:rPr lang="pt-BR" sz="1800" dirty="0">
                <a:solidFill>
                  <a:srgbClr val="0000FF"/>
                </a:solidFill>
              </a:rPr>
              <a:t>Le </a:t>
            </a:r>
            <a:r>
              <a:rPr lang="pt-BR" sz="1800" dirty="0" err="1">
                <a:solidFill>
                  <a:srgbClr val="0000FF"/>
                </a:solidFill>
              </a:rPr>
              <a:t>problème</a:t>
            </a:r>
            <a:r>
              <a:rPr lang="pt-BR" sz="1800" dirty="0">
                <a:solidFill>
                  <a:srgbClr val="0000FF"/>
                </a:solidFill>
              </a:rPr>
              <a:t> de </a:t>
            </a:r>
            <a:r>
              <a:rPr lang="pt-BR" sz="1800" dirty="0" err="1">
                <a:solidFill>
                  <a:srgbClr val="0000FF"/>
                </a:solidFill>
              </a:rPr>
              <a:t>la</a:t>
            </a:r>
            <a:r>
              <a:rPr lang="pt-BR" sz="1800" dirty="0">
                <a:solidFill>
                  <a:srgbClr val="0000FF"/>
                </a:solidFill>
              </a:rPr>
              <a:t> </a:t>
            </a:r>
            <a:r>
              <a:rPr lang="pt-BR" sz="1800" dirty="0" err="1">
                <a:solidFill>
                  <a:srgbClr val="0000FF"/>
                </a:solidFill>
              </a:rPr>
              <a:t>commande</a:t>
            </a:r>
            <a:r>
              <a:rPr lang="pt-BR" sz="1800" dirty="0">
                <a:solidFill>
                  <a:srgbClr val="0000FF"/>
                </a:solidFill>
              </a:rPr>
              <a:t> </a:t>
            </a:r>
            <a:r>
              <a:rPr lang="pt-BR" sz="1800" dirty="0" err="1">
                <a:solidFill>
                  <a:srgbClr val="0000FF"/>
                </a:solidFill>
              </a:rPr>
              <a:t>inverse</a:t>
            </a:r>
            <a:r>
              <a:rPr lang="pt-BR" sz="1800" dirty="0">
                <a:solidFill>
                  <a:srgbClr val="0000FF"/>
                </a:solidFill>
              </a:rPr>
              <a:t> (</a:t>
            </a:r>
            <a:r>
              <a:rPr lang="pt-BR" sz="1800" dirty="0" err="1">
                <a:solidFill>
                  <a:srgbClr val="0000FF"/>
                </a:solidFill>
              </a:rPr>
              <a:t>en</a:t>
            </a:r>
            <a:r>
              <a:rPr lang="pt-BR" sz="1800" dirty="0">
                <a:solidFill>
                  <a:srgbClr val="0000FF"/>
                </a:solidFill>
              </a:rPr>
              <a:t> </a:t>
            </a:r>
            <a:r>
              <a:rPr lang="pt-BR" sz="1800" dirty="0" err="1">
                <a:solidFill>
                  <a:srgbClr val="0000FF"/>
                </a:solidFill>
              </a:rPr>
              <a:t>utilisant</a:t>
            </a:r>
            <a:r>
              <a:rPr lang="pt-BR" sz="1800" dirty="0">
                <a:solidFill>
                  <a:srgbClr val="0000FF"/>
                </a:solidFill>
              </a:rPr>
              <a:t> </a:t>
            </a:r>
            <a:r>
              <a:rPr lang="pt-BR" sz="1800" dirty="0" err="1">
                <a:solidFill>
                  <a:srgbClr val="0000FF"/>
                </a:solidFill>
              </a:rPr>
              <a:t>des</a:t>
            </a:r>
            <a:r>
              <a:rPr lang="pt-BR" sz="1800" dirty="0">
                <a:solidFill>
                  <a:srgbClr val="0000FF"/>
                </a:solidFill>
              </a:rPr>
              <a:t> </a:t>
            </a:r>
            <a:r>
              <a:rPr lang="pt-BR" sz="1800" dirty="0" err="1">
                <a:solidFill>
                  <a:srgbClr val="0000FF"/>
                </a:solidFill>
              </a:rPr>
              <a:t>permutations</a:t>
            </a:r>
            <a:r>
              <a:rPr lang="pt-BR" sz="1800" dirty="0">
                <a:solidFill>
                  <a:srgbClr val="0000FF"/>
                </a:solidFill>
              </a:rPr>
              <a:t> non </a:t>
            </a:r>
            <a:r>
              <a:rPr lang="pt-BR" sz="1800" dirty="0" err="1">
                <a:solidFill>
                  <a:srgbClr val="0000FF"/>
                </a:solidFill>
              </a:rPr>
              <a:t>signées</a:t>
            </a:r>
            <a:r>
              <a:rPr lang="pt-BR" sz="1800" dirty="0">
                <a:solidFill>
                  <a:srgbClr val="0000FF"/>
                </a:solidFill>
              </a:rPr>
              <a:t>) est </a:t>
            </a:r>
            <a:r>
              <a:rPr lang="pt-BR" sz="1800" dirty="0" err="1">
                <a:solidFill>
                  <a:srgbClr val="0000FF"/>
                </a:solidFill>
              </a:rPr>
              <a:t>un</a:t>
            </a:r>
            <a:r>
              <a:rPr lang="pt-BR" sz="1800" dirty="0">
                <a:solidFill>
                  <a:srgbClr val="0000FF"/>
                </a:solidFill>
              </a:rPr>
              <a:t> </a:t>
            </a:r>
            <a:r>
              <a:rPr lang="pt-BR" sz="1800" dirty="0" err="1">
                <a:solidFill>
                  <a:srgbClr val="0000FF"/>
                </a:solidFill>
              </a:rPr>
              <a:t>problème</a:t>
            </a:r>
            <a:r>
              <a:rPr lang="pt-BR" sz="1800" dirty="0">
                <a:solidFill>
                  <a:srgbClr val="0000FF"/>
                </a:solidFill>
              </a:rPr>
              <a:t> d'</a:t>
            </a:r>
            <a:r>
              <a:rPr lang="pt-BR" sz="1800" dirty="0" err="1">
                <a:solidFill>
                  <a:srgbClr val="0000FF"/>
                </a:solidFill>
              </a:rPr>
              <a:t>optimisation</a:t>
            </a:r>
            <a:r>
              <a:rPr lang="pt-BR" sz="1800" dirty="0">
                <a:solidFill>
                  <a:srgbClr val="0000FF"/>
                </a:solidFill>
              </a:rPr>
              <a:t>, </a:t>
            </a:r>
            <a:r>
              <a:rPr lang="pt-BR" sz="1800" dirty="0" err="1">
                <a:solidFill>
                  <a:srgbClr val="0000FF"/>
                </a:solidFill>
              </a:rPr>
              <a:t>où</a:t>
            </a:r>
            <a:r>
              <a:rPr lang="pt-BR" sz="1800" dirty="0">
                <a:solidFill>
                  <a:srgbClr val="0000FF"/>
                </a:solidFill>
              </a:rPr>
              <a:t> </a:t>
            </a:r>
            <a:r>
              <a:rPr lang="pt-BR" sz="1800" dirty="0" err="1">
                <a:solidFill>
                  <a:srgbClr val="0000FF"/>
                </a:solidFill>
              </a:rPr>
              <a:t>l'objectif</a:t>
            </a:r>
            <a:r>
              <a:rPr lang="pt-BR" sz="1800" dirty="0">
                <a:solidFill>
                  <a:srgbClr val="0000FF"/>
                </a:solidFill>
              </a:rPr>
              <a:t> est de </a:t>
            </a:r>
            <a:r>
              <a:rPr lang="pt-BR" sz="1800" dirty="0" err="1">
                <a:solidFill>
                  <a:srgbClr val="0000FF"/>
                </a:solidFill>
              </a:rPr>
              <a:t>minimiser</a:t>
            </a:r>
            <a:r>
              <a:rPr lang="pt-BR" sz="1800" dirty="0">
                <a:solidFill>
                  <a:srgbClr val="0000FF"/>
                </a:solidFill>
              </a:rPr>
              <a:t> </a:t>
            </a:r>
            <a:r>
              <a:rPr lang="pt-BR" sz="1800" dirty="0" err="1">
                <a:solidFill>
                  <a:srgbClr val="0000FF"/>
                </a:solidFill>
              </a:rPr>
              <a:t>le</a:t>
            </a:r>
            <a:r>
              <a:rPr lang="pt-BR" sz="1800" dirty="0">
                <a:solidFill>
                  <a:srgbClr val="0000FF"/>
                </a:solidFill>
              </a:rPr>
              <a:t> </a:t>
            </a:r>
            <a:r>
              <a:rPr lang="pt-BR" sz="1800" dirty="0" err="1">
                <a:solidFill>
                  <a:srgbClr val="0000FF"/>
                </a:solidFill>
              </a:rPr>
              <a:t>nombre</a:t>
            </a:r>
            <a:r>
              <a:rPr lang="pt-BR" sz="1800" dirty="0">
                <a:solidFill>
                  <a:srgbClr val="0000FF"/>
                </a:solidFill>
              </a:rPr>
              <a:t> d'</a:t>
            </a:r>
            <a:r>
              <a:rPr lang="pt-BR" sz="1800" dirty="0" err="1">
                <a:solidFill>
                  <a:srgbClr val="0000FF"/>
                </a:solidFill>
              </a:rPr>
              <a:t>inversions</a:t>
            </a:r>
            <a:r>
              <a:rPr lang="pt-BR" sz="1800" dirty="0">
                <a:solidFill>
                  <a:srgbClr val="0000FF"/>
                </a:solidFill>
              </a:rPr>
              <a:t> </a:t>
            </a:r>
            <a:r>
              <a:rPr lang="pt-BR" sz="1800" dirty="0" err="1">
                <a:solidFill>
                  <a:srgbClr val="0000FF"/>
                </a:solidFill>
              </a:rPr>
              <a:t>pour</a:t>
            </a:r>
            <a:r>
              <a:rPr lang="pt-BR" sz="1800" dirty="0">
                <a:solidFill>
                  <a:srgbClr val="0000FF"/>
                </a:solidFill>
              </a:rPr>
              <a:t> </a:t>
            </a:r>
            <a:r>
              <a:rPr lang="pt-BR" sz="1800" dirty="0" err="1">
                <a:solidFill>
                  <a:srgbClr val="0000FF"/>
                </a:solidFill>
              </a:rPr>
              <a:t>transformer</a:t>
            </a:r>
            <a:r>
              <a:rPr lang="pt-BR" sz="1800" dirty="0">
                <a:solidFill>
                  <a:srgbClr val="0000FF"/>
                </a:solidFill>
              </a:rPr>
              <a:t> </a:t>
            </a:r>
            <a:r>
              <a:rPr lang="pt-BR" sz="1800" dirty="0" err="1">
                <a:solidFill>
                  <a:srgbClr val="0000FF"/>
                </a:solidFill>
              </a:rPr>
              <a:t>un</a:t>
            </a:r>
            <a:r>
              <a:rPr lang="pt-BR" sz="1800" dirty="0">
                <a:solidFill>
                  <a:srgbClr val="0000FF"/>
                </a:solidFill>
              </a:rPr>
              <a:t> </a:t>
            </a:r>
            <a:r>
              <a:rPr lang="pt-BR" sz="1800" dirty="0" err="1">
                <a:solidFill>
                  <a:srgbClr val="0000FF"/>
                </a:solidFill>
              </a:rPr>
              <a:t>organisme</a:t>
            </a:r>
            <a:r>
              <a:rPr lang="pt-BR" sz="1800" dirty="0">
                <a:solidFill>
                  <a:srgbClr val="0000FF"/>
                </a:solidFill>
              </a:rPr>
              <a:t> </a:t>
            </a:r>
            <a:r>
              <a:rPr lang="pt-BR" sz="1800" dirty="0" err="1">
                <a:solidFill>
                  <a:srgbClr val="0000FF"/>
                </a:solidFill>
              </a:rPr>
              <a:t>en</a:t>
            </a:r>
            <a:r>
              <a:rPr lang="pt-BR" sz="1800" dirty="0">
                <a:solidFill>
                  <a:srgbClr val="0000FF"/>
                </a:solidFill>
              </a:rPr>
              <a:t> </a:t>
            </a:r>
            <a:r>
              <a:rPr lang="pt-BR" sz="1800" dirty="0" err="1">
                <a:solidFill>
                  <a:srgbClr val="0000FF"/>
                </a:solidFill>
              </a:rPr>
              <a:t>un</a:t>
            </a:r>
            <a:r>
              <a:rPr lang="pt-BR" sz="1800" dirty="0">
                <a:solidFill>
                  <a:srgbClr val="0000FF"/>
                </a:solidFill>
              </a:rPr>
              <a:t> </a:t>
            </a:r>
            <a:r>
              <a:rPr lang="pt-BR" sz="1800" dirty="0" err="1">
                <a:solidFill>
                  <a:srgbClr val="0000FF"/>
                </a:solidFill>
              </a:rPr>
              <a:t>autre</a:t>
            </a:r>
            <a:r>
              <a:rPr lang="pt-BR" sz="1800" dirty="0">
                <a:solidFill>
                  <a:srgbClr val="0000FF"/>
                </a:solidFill>
              </a:rPr>
              <a:t>. </a:t>
            </a:r>
            <a:r>
              <a:rPr lang="pt-BR" sz="1800" dirty="0">
                <a:solidFill>
                  <a:srgbClr val="FFFF00"/>
                </a:solidFill>
              </a:rPr>
              <a:t>------------</a:t>
            </a:r>
            <a:r>
              <a:rPr lang="pt-BR" sz="1800" dirty="0"/>
              <a:t> </a:t>
            </a:r>
            <a:endParaRPr lang="en-US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DBD9-7403-834A-8653-37384617403F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119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78460"/>
            <a:ext cx="10027920" cy="548640"/>
          </a:xfrm>
        </p:spPr>
        <p:txBody>
          <a:bodyPr/>
          <a:lstStyle/>
          <a:p>
            <a:r>
              <a:rPr lang="en-US" sz="1800" dirty="0">
                <a:solidFill>
                  <a:srgbClr val="FF0000"/>
                </a:solidFill>
              </a:rPr>
              <a:t>Format final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7280" y="1113331"/>
            <a:ext cx="10027920" cy="357984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690019" y="6297822"/>
            <a:ext cx="6299200" cy="274320"/>
          </a:xfrm>
        </p:spPr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01384" y="6183522"/>
            <a:ext cx="670560" cy="502920"/>
          </a:xfrm>
        </p:spPr>
        <p:txBody>
          <a:bodyPr/>
          <a:lstStyle/>
          <a:p>
            <a:fld id="{5CEFDBD9-7403-834A-8653-37384617403F}" type="slidenum">
              <a:rPr lang="pt-BR" smtClean="0"/>
              <a:t>25</a:t>
            </a:fld>
            <a:endParaRPr lang="pt-BR"/>
          </a:p>
        </p:txBody>
      </p:sp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2449745"/>
              </p:ext>
            </p:extLst>
          </p:nvPr>
        </p:nvGraphicFramePr>
        <p:xfrm>
          <a:off x="1524000" y="3357563"/>
          <a:ext cx="91440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7" name="Documento" r:id="rId3" imgW="9144000" imgH="190500" progId="Word.Document.12">
                  <p:embed/>
                </p:oleObj>
              </mc:Choice>
              <mc:Fallback>
                <p:oleObj name="Documento" r:id="rId3" imgW="9144000" imgH="190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24000" y="3357563"/>
                        <a:ext cx="91440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300" y="0"/>
            <a:ext cx="4846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71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000" dirty="0">
                <a:solidFill>
                  <a:srgbClr val="FF0000"/>
                </a:solidFill>
              </a:rPr>
              <a:t>Bibliothèques NUMÉRIQUES </a:t>
            </a:r>
            <a:r>
              <a:rPr lang="fr-FR" sz="2000" dirty="0" err="1">
                <a:solidFill>
                  <a:srgbClr val="FF0000"/>
                </a:solidFill>
              </a:rPr>
              <a:t>eT</a:t>
            </a:r>
            <a:r>
              <a:rPr lang="fr-FR" sz="2000" dirty="0">
                <a:solidFill>
                  <a:srgbClr val="FF0000"/>
                </a:solidFill>
              </a:rPr>
              <a:t> DEPÔT DE THÈSES POUR L’ USAGE DE LA MÉTHODOLOGIE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TESTES EFFECTUÉS</a:t>
            </a:r>
          </a:p>
          <a:p>
            <a:pPr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CORPUS DE DISSERTAÇÕES DE MESTRADO DO POSTRAD (</a:t>
            </a:r>
            <a:r>
              <a:rPr lang="en-US" dirty="0" err="1">
                <a:solidFill>
                  <a:srgbClr val="002060"/>
                </a:solidFill>
              </a:rPr>
              <a:t>usando</a:t>
            </a:r>
            <a:r>
              <a:rPr lang="en-US" dirty="0">
                <a:solidFill>
                  <a:srgbClr val="002060"/>
                </a:solidFill>
              </a:rPr>
              <a:t> o GISTSUMM)</a:t>
            </a:r>
          </a:p>
          <a:p>
            <a:pPr>
              <a:buAutoNum type="arabicPeriod"/>
            </a:pPr>
            <a:r>
              <a:rPr lang="en-US" dirty="0">
                <a:solidFill>
                  <a:srgbClr val="002060"/>
                </a:solidFill>
              </a:rPr>
              <a:t>ESCOLHA ALEATÓRIA DE TESES DE DOUTORADO (</a:t>
            </a:r>
            <a:r>
              <a:rPr lang="en-US" dirty="0" err="1">
                <a:solidFill>
                  <a:srgbClr val="002060"/>
                </a:solidFill>
              </a:rPr>
              <a:t>usando</a:t>
            </a:r>
            <a:r>
              <a:rPr lang="en-US" dirty="0">
                <a:solidFill>
                  <a:srgbClr val="002060"/>
                </a:solidFill>
              </a:rPr>
              <a:t> o GENSIM)</a:t>
            </a:r>
          </a:p>
          <a:p>
            <a:pPr>
              <a:buAutoNum type="arabicPeriod"/>
            </a:pPr>
            <a:endParaRPr lang="en-US" dirty="0">
              <a:solidFill>
                <a:srgbClr val="002060"/>
              </a:solidFill>
            </a:endParaRPr>
          </a:p>
          <a:p>
            <a:pPr marL="0" indent="0" algn="ctr"/>
            <a:r>
              <a:rPr lang="en-US" dirty="0">
                <a:solidFill>
                  <a:srgbClr val="002060"/>
                </a:solidFill>
              </a:rPr>
              <a:t>SOURCES DE LITTERATURE SCIENTIFIQUE EN PORTUGAIS</a:t>
            </a:r>
          </a:p>
          <a:p>
            <a:pPr marL="285750" indent="-285750">
              <a:buFont typeface="Wingdings" charset="2"/>
              <a:buChar char="ü"/>
            </a:pPr>
            <a:r>
              <a:rPr lang="en-US" dirty="0">
                <a:solidFill>
                  <a:srgbClr val="002060"/>
                </a:solidFill>
              </a:rPr>
              <a:t>BIBLIOTECA DIGITAL DE TESES E DISSERTAÇÕES </a:t>
            </a:r>
            <a:r>
              <a:rPr lang="mr-IN" dirty="0">
                <a:solidFill>
                  <a:srgbClr val="002060"/>
                </a:solidFill>
              </a:rPr>
              <a:t>–</a:t>
            </a:r>
            <a:r>
              <a:rPr lang="en-US" dirty="0">
                <a:solidFill>
                  <a:srgbClr val="002060"/>
                </a:solidFill>
              </a:rPr>
              <a:t> BDTD, </a:t>
            </a:r>
            <a:r>
              <a:rPr lang="en-US" dirty="0">
                <a:solidFill>
                  <a:srgbClr val="002060"/>
                </a:solidFill>
                <a:hlinkClick r:id="rId2"/>
              </a:rPr>
              <a:t>http://www.bdtd.ibict.br</a:t>
            </a: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Wingdings" charset="2"/>
              <a:buChar char="ü"/>
            </a:pPr>
            <a:r>
              <a:rPr lang="pt-BR" dirty="0" err="1">
                <a:solidFill>
                  <a:srgbClr val="002060"/>
                </a:solidFill>
              </a:rPr>
              <a:t>Scientific</a:t>
            </a: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err="1">
                <a:solidFill>
                  <a:srgbClr val="002060"/>
                </a:solidFill>
              </a:rPr>
              <a:t>Electronic</a:t>
            </a:r>
            <a:r>
              <a:rPr lang="pt-BR" dirty="0">
                <a:solidFill>
                  <a:srgbClr val="002060"/>
                </a:solidFill>
              </a:rPr>
              <a:t> Library On-Line, </a:t>
            </a:r>
            <a:r>
              <a:rPr lang="pt-BR" dirty="0">
                <a:solidFill>
                  <a:srgbClr val="002060"/>
                </a:solidFill>
                <a:hlinkClick r:id="rId3"/>
              </a:rPr>
              <a:t>http://www.scielo.org</a:t>
            </a:r>
            <a:endParaRPr lang="pt-BR" dirty="0">
              <a:solidFill>
                <a:srgbClr val="002060"/>
              </a:solidFill>
            </a:endParaRPr>
          </a:p>
          <a:p>
            <a:pPr marL="285750" indent="-285750">
              <a:buFont typeface="Wingdings" charset="2"/>
              <a:buChar char="ü"/>
            </a:pPr>
            <a:r>
              <a:rPr lang="pt-BR" dirty="0">
                <a:solidFill>
                  <a:srgbClr val="002060"/>
                </a:solidFill>
              </a:rPr>
              <a:t>Repositórios Internacionais e Nacionais de Literatura Científica em Português (e.g. RCAPP, </a:t>
            </a:r>
            <a:r>
              <a:rPr lang="pt-BR" dirty="0">
                <a:solidFill>
                  <a:srgbClr val="002060"/>
                </a:solidFill>
                <a:hlinkClick r:id="rId4"/>
              </a:rPr>
              <a:t>https://www.rcaap.pt</a:t>
            </a:r>
            <a:r>
              <a:rPr lang="pt-BR" dirty="0">
                <a:solidFill>
                  <a:srgbClr val="002060"/>
                </a:solidFill>
              </a:rPr>
              <a:t>,</a:t>
            </a:r>
          </a:p>
          <a:p>
            <a:pPr marL="285750" indent="-285750">
              <a:buFont typeface="Wingdings" charset="2"/>
              <a:buChar char="ü"/>
            </a:pPr>
            <a:r>
              <a:rPr lang="pt-BR" dirty="0">
                <a:solidFill>
                  <a:srgbClr val="002060"/>
                </a:solidFill>
              </a:rPr>
              <a:t>OASIS, </a:t>
            </a:r>
            <a:r>
              <a:rPr lang="pt-BR" dirty="0">
                <a:solidFill>
                  <a:srgbClr val="002060"/>
                </a:solidFill>
                <a:hlinkClick r:id="rId5"/>
              </a:rPr>
              <a:t>http://oasisbr.ibict.br/vufind</a:t>
            </a:r>
            <a:r>
              <a:rPr lang="pt-BR" dirty="0">
                <a:solidFill>
                  <a:srgbClr val="002060"/>
                </a:solidFill>
              </a:rPr>
              <a:t>, SIBI/USP, </a:t>
            </a:r>
            <a:r>
              <a:rPr lang="pt-BR" dirty="0" err="1">
                <a:solidFill>
                  <a:srgbClr val="002060"/>
                </a:solidFill>
              </a:rPr>
              <a:t>http</a:t>
            </a:r>
            <a:r>
              <a:rPr lang="pt-BR" dirty="0">
                <a:solidFill>
                  <a:srgbClr val="002060"/>
                </a:solidFill>
              </a:rPr>
              <a:t>://</a:t>
            </a:r>
            <a:r>
              <a:rPr lang="pt-BR" dirty="0" err="1">
                <a:solidFill>
                  <a:srgbClr val="002060"/>
                </a:solidFill>
              </a:rPr>
              <a:t>www.sibi.usp.br</a:t>
            </a:r>
            <a:r>
              <a:rPr lang="pt-BR" dirty="0">
                <a:solidFill>
                  <a:srgbClr val="002060"/>
                </a:solidFill>
              </a:rPr>
              <a:t>, INTERCOM, </a:t>
            </a:r>
            <a:r>
              <a:rPr lang="pt-BR" dirty="0">
                <a:solidFill>
                  <a:srgbClr val="002060"/>
                </a:solidFill>
                <a:hlinkClick r:id="rId6"/>
              </a:rPr>
              <a:t>http://www.portalintercom.org.br/a-intercom</a:t>
            </a:r>
            <a:r>
              <a:rPr lang="pt-BR" dirty="0">
                <a:solidFill>
                  <a:srgbClr val="002060"/>
                </a:solidFill>
              </a:rPr>
              <a:t>)</a:t>
            </a:r>
          </a:p>
          <a:p>
            <a:pPr marL="285750" indent="-285750">
              <a:buFont typeface="Wingdings" charset="2"/>
              <a:buChar char="ü"/>
            </a:pPr>
            <a:r>
              <a:rPr lang="pt-BR" dirty="0">
                <a:solidFill>
                  <a:srgbClr val="002060"/>
                </a:solidFill>
              </a:rPr>
              <a:t>Portal de Periódicos da CAPES, </a:t>
            </a:r>
            <a:r>
              <a:rPr lang="pt-BR" dirty="0">
                <a:solidFill>
                  <a:srgbClr val="002060"/>
                </a:solidFill>
                <a:hlinkClick r:id="rId7"/>
              </a:rPr>
              <a:t>http://www.periodicos.capes.gov.br</a:t>
            </a:r>
            <a:endParaRPr lang="pt-BR" dirty="0">
              <a:solidFill>
                <a:srgbClr val="002060"/>
              </a:solidFill>
            </a:endParaRPr>
          </a:p>
          <a:p>
            <a:pPr marL="285750" indent="-285750">
              <a:buFont typeface="Wingdings" charset="2"/>
              <a:buChar char="ü"/>
            </a:pPr>
            <a:r>
              <a:rPr lang="pt-BR" dirty="0" err="1">
                <a:solidFill>
                  <a:srgbClr val="002060"/>
                </a:solidFill>
              </a:rPr>
              <a:t>Networked</a:t>
            </a:r>
            <a:r>
              <a:rPr lang="pt-BR" dirty="0">
                <a:solidFill>
                  <a:srgbClr val="002060"/>
                </a:solidFill>
              </a:rPr>
              <a:t> Digital Library </a:t>
            </a:r>
            <a:r>
              <a:rPr lang="pt-BR" dirty="0" err="1">
                <a:solidFill>
                  <a:srgbClr val="002060"/>
                </a:solidFill>
              </a:rPr>
              <a:t>of</a:t>
            </a: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err="1">
                <a:solidFill>
                  <a:srgbClr val="002060"/>
                </a:solidFill>
              </a:rPr>
              <a:t>Thesis</a:t>
            </a: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err="1">
                <a:solidFill>
                  <a:srgbClr val="002060"/>
                </a:solidFill>
              </a:rPr>
              <a:t>and</a:t>
            </a: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err="1">
                <a:solidFill>
                  <a:srgbClr val="002060"/>
                </a:solidFill>
              </a:rPr>
              <a:t>Dissertations</a:t>
            </a:r>
            <a:r>
              <a:rPr lang="pt-BR" dirty="0">
                <a:solidFill>
                  <a:srgbClr val="002060"/>
                </a:solidFill>
              </a:rPr>
              <a:t> - NDTLD, </a:t>
            </a:r>
            <a:r>
              <a:rPr lang="pt-BR" dirty="0">
                <a:solidFill>
                  <a:srgbClr val="002060"/>
                </a:solidFill>
                <a:hlinkClick r:id="rId8"/>
              </a:rPr>
              <a:t>http://www.ndltd.org/</a:t>
            </a:r>
            <a:endParaRPr lang="pt-BR" dirty="0">
              <a:solidFill>
                <a:srgbClr val="002060"/>
              </a:solidFill>
            </a:endParaRPr>
          </a:p>
          <a:p>
            <a:pPr marL="285750" indent="-285750">
              <a:buFont typeface="Wingdings" charset="2"/>
              <a:buChar char="ü"/>
            </a:pPr>
            <a:r>
              <a:rPr lang="pt-BR" dirty="0" err="1">
                <a:solidFill>
                  <a:srgbClr val="002060"/>
                </a:solidFill>
              </a:rPr>
              <a:t>University</a:t>
            </a: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err="1">
                <a:solidFill>
                  <a:srgbClr val="002060"/>
                </a:solidFill>
              </a:rPr>
              <a:t>of</a:t>
            </a:r>
            <a:r>
              <a:rPr lang="pt-BR" dirty="0">
                <a:solidFill>
                  <a:srgbClr val="002060"/>
                </a:solidFill>
              </a:rPr>
              <a:t> Macau </a:t>
            </a:r>
            <a:r>
              <a:rPr lang="pt-BR" dirty="0" err="1">
                <a:solidFill>
                  <a:srgbClr val="002060"/>
                </a:solidFill>
              </a:rPr>
              <a:t>Thesis</a:t>
            </a: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err="1">
                <a:solidFill>
                  <a:srgbClr val="002060"/>
                </a:solidFill>
              </a:rPr>
              <a:t>Collection</a:t>
            </a:r>
            <a:r>
              <a:rPr lang="pt-BR" dirty="0">
                <a:solidFill>
                  <a:srgbClr val="002060"/>
                </a:solidFill>
              </a:rPr>
              <a:t> (UM E-</a:t>
            </a:r>
            <a:r>
              <a:rPr lang="pt-BR" dirty="0" err="1">
                <a:solidFill>
                  <a:srgbClr val="002060"/>
                </a:solidFill>
              </a:rPr>
              <a:t>Thesis</a:t>
            </a:r>
            <a:r>
              <a:rPr lang="pt-BR" dirty="0">
                <a:solidFill>
                  <a:srgbClr val="002060"/>
                </a:solidFill>
              </a:rPr>
              <a:t> </a:t>
            </a:r>
            <a:r>
              <a:rPr lang="pt-BR" dirty="0" err="1">
                <a:solidFill>
                  <a:srgbClr val="002060"/>
                </a:solidFill>
              </a:rPr>
              <a:t>Collection</a:t>
            </a:r>
            <a:r>
              <a:rPr lang="pt-BR" dirty="0">
                <a:solidFill>
                  <a:srgbClr val="002060"/>
                </a:solidFill>
              </a:rPr>
              <a:t>, </a:t>
            </a:r>
            <a:r>
              <a:rPr lang="pt-BR" dirty="0">
                <a:solidFill>
                  <a:srgbClr val="002060"/>
                </a:solidFill>
                <a:hlinkClick r:id="rId9"/>
              </a:rPr>
              <a:t>http://libdigital.umac.mo/was5/um_theses/main.jsp</a:t>
            </a:r>
            <a:endParaRPr lang="pt-BR" dirty="0">
              <a:solidFill>
                <a:srgbClr val="002060"/>
              </a:solidFill>
            </a:endParaRPr>
          </a:p>
          <a:p>
            <a:pPr marL="0" indent="0"/>
            <a:endParaRPr lang="pt-BR" dirty="0">
              <a:solidFill>
                <a:srgbClr val="002060"/>
              </a:solidFill>
            </a:endParaRPr>
          </a:p>
          <a:p>
            <a:pPr marL="0" indent="0"/>
            <a:endParaRPr lang="pt-BR" dirty="0">
              <a:solidFill>
                <a:srgbClr val="002060"/>
              </a:solidFill>
            </a:endParaRPr>
          </a:p>
          <a:p>
            <a:pPr marL="0" indent="0"/>
            <a:endParaRPr lang="en-US" dirty="0">
              <a:solidFill>
                <a:srgbClr val="002060"/>
              </a:solidFill>
            </a:endParaRPr>
          </a:p>
          <a:p>
            <a:pPr marL="0" indent="0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DBD9-7403-834A-8653-37384617403F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5417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2000" dirty="0">
                <a:solidFill>
                  <a:srgbClr val="FF0000"/>
                </a:solidFill>
              </a:rPr>
              <a:t>5. Considérations Finales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100631"/>
            <a:ext cx="10321834" cy="5070191"/>
          </a:xfrm>
        </p:spPr>
        <p:txBody>
          <a:bodyPr>
            <a:noAutofit/>
          </a:bodyPr>
          <a:lstStyle/>
          <a:p>
            <a:pPr marL="0" indent="0"/>
            <a:r>
              <a:rPr lang="fr-FR" sz="1200" dirty="0" err="1">
                <a:solidFill>
                  <a:srgbClr val="0000FF"/>
                </a:solidFill>
              </a:rPr>
              <a:t>VITALiTÉ</a:t>
            </a:r>
            <a:r>
              <a:rPr lang="fr-FR" sz="1200" dirty="0">
                <a:solidFill>
                  <a:srgbClr val="0000FF"/>
                </a:solidFill>
              </a:rPr>
              <a:t> </a:t>
            </a:r>
            <a:r>
              <a:rPr lang="fr-FR" sz="1200" dirty="0" err="1">
                <a:solidFill>
                  <a:srgbClr val="0000FF"/>
                </a:solidFill>
              </a:rPr>
              <a:t>LINGUiSTIQUE</a:t>
            </a:r>
            <a:endParaRPr lang="fr-FR" sz="1200" dirty="0">
              <a:solidFill>
                <a:srgbClr val="0000FF"/>
              </a:solidFill>
            </a:endParaRPr>
          </a:p>
          <a:p>
            <a:pPr marL="0" indent="0"/>
            <a:r>
              <a:rPr lang="fr-FR" sz="1200" dirty="0">
                <a:solidFill>
                  <a:srgbClr val="0000FF"/>
                </a:solidFill>
              </a:rPr>
              <a:t>	UNESCO</a:t>
            </a:r>
          </a:p>
          <a:p>
            <a:pPr marL="0" indent="0"/>
            <a:r>
              <a:rPr lang="fr-FR" sz="1200" dirty="0">
                <a:solidFill>
                  <a:srgbClr val="0000FF"/>
                </a:solidFill>
              </a:rPr>
              <a:t>	COMMUNAUTÉ DE PAYS DE LANGUE PORTUGAISE</a:t>
            </a:r>
          </a:p>
          <a:p>
            <a:pPr marL="0" indent="0"/>
            <a:r>
              <a:rPr lang="fr-FR" sz="1200" dirty="0">
                <a:solidFill>
                  <a:srgbClr val="0000FF"/>
                </a:solidFill>
              </a:rPr>
              <a:t>LIBRE ACCÈS</a:t>
            </a:r>
          </a:p>
          <a:p>
            <a:pPr marL="0" indent="0"/>
            <a:r>
              <a:rPr lang="fr-FR" sz="1200" dirty="0">
                <a:solidFill>
                  <a:srgbClr val="0000FF"/>
                </a:solidFill>
              </a:rPr>
              <a:t>	LA MÉTHODOLOGIE PERMET UNE EXTENSION DU CONCEPT DE LIBRE ACCÈS</a:t>
            </a:r>
          </a:p>
          <a:p>
            <a:pPr marL="0" indent="0"/>
            <a:r>
              <a:rPr lang="fr-FR" sz="1200" dirty="0">
                <a:solidFill>
                  <a:srgbClr val="0000FF"/>
                </a:solidFill>
              </a:rPr>
              <a:t>ACCÈS  À LA LITTERATURE SCIENTIFIQUE</a:t>
            </a:r>
          </a:p>
          <a:p>
            <a:pPr marL="0" indent="0"/>
            <a:r>
              <a:rPr lang="fr-FR" sz="1200" dirty="0">
                <a:solidFill>
                  <a:srgbClr val="0000FF"/>
                </a:solidFill>
              </a:rPr>
              <a:t>	1) INTERFACE DE  L`USAGER DANS DES BIBLIOTHÈQUES NUMÉRIQUES</a:t>
            </a:r>
          </a:p>
          <a:p>
            <a:pPr marL="0" indent="0"/>
            <a:r>
              <a:rPr lang="fr-FR" sz="1200" dirty="0">
                <a:solidFill>
                  <a:srgbClr val="0000FF"/>
                </a:solidFill>
              </a:rPr>
              <a:t>	2) COMPREHENSION DU CONTENU DES </a:t>
            </a:r>
            <a:r>
              <a:rPr lang="fr-FR" sz="1200" dirty="0" err="1">
                <a:solidFill>
                  <a:srgbClr val="0000FF"/>
                </a:solidFill>
              </a:rPr>
              <a:t>BNs</a:t>
            </a:r>
            <a:endParaRPr lang="fr-FR" sz="1200" dirty="0">
              <a:solidFill>
                <a:srgbClr val="0000FF"/>
              </a:solidFill>
            </a:endParaRPr>
          </a:p>
          <a:p>
            <a:pPr marL="0" indent="0"/>
            <a:r>
              <a:rPr lang="fr-FR" sz="1200" dirty="0">
                <a:solidFill>
                  <a:srgbClr val="0000FF"/>
                </a:solidFill>
              </a:rPr>
              <a:t>CHAMPS D`APPLICATION</a:t>
            </a:r>
          </a:p>
          <a:p>
            <a:pPr marL="0" indent="0"/>
            <a:r>
              <a:rPr lang="fr-FR" sz="1200" dirty="0">
                <a:solidFill>
                  <a:srgbClr val="0000FF"/>
                </a:solidFill>
              </a:rPr>
              <a:t>	1) PAIR </a:t>
            </a:r>
            <a:r>
              <a:rPr lang="fr-FR" sz="1200">
                <a:solidFill>
                  <a:srgbClr val="0000FF"/>
                </a:solidFill>
              </a:rPr>
              <a:t>LiNGUISTIQUE</a:t>
            </a:r>
            <a:r>
              <a:rPr lang="fr-FR" sz="1200" dirty="0">
                <a:solidFill>
                  <a:srgbClr val="0000FF"/>
                </a:solidFill>
              </a:rPr>
              <a:t> PT </a:t>
            </a:r>
            <a:r>
              <a:rPr lang="fr-FR" sz="1200" dirty="0">
                <a:solidFill>
                  <a:srgbClr val="0000FF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sz="1200" dirty="0">
                <a:solidFill>
                  <a:srgbClr val="0000FF"/>
                </a:solidFill>
                <a:sym typeface="Wingdings"/>
              </a:rPr>
              <a:t> FR</a:t>
            </a:r>
          </a:p>
          <a:p>
            <a:pPr marL="0" indent="0"/>
            <a:r>
              <a:rPr lang="fr-FR" sz="1200" dirty="0">
                <a:solidFill>
                  <a:srgbClr val="0000FF"/>
                </a:solidFill>
                <a:sym typeface="Wingdings"/>
              </a:rPr>
              <a:t>	2) CORPORA SCIENTIFIQES (ARTICLES, JOURNAUX)</a:t>
            </a:r>
          </a:p>
          <a:p>
            <a:pPr marL="0" indent="0"/>
            <a:r>
              <a:rPr lang="fr-FR" sz="1200" dirty="0">
                <a:solidFill>
                  <a:srgbClr val="0000FF"/>
                </a:solidFill>
                <a:sym typeface="Wingdings"/>
              </a:rPr>
              <a:t>CHAMPS DE RECHERCHE</a:t>
            </a:r>
          </a:p>
          <a:p>
            <a:pPr marL="0" indent="0"/>
            <a:r>
              <a:rPr lang="fr-FR" sz="1200" dirty="0">
                <a:solidFill>
                  <a:srgbClr val="0000FF"/>
                </a:solidFill>
                <a:sym typeface="Wingdings"/>
              </a:rPr>
              <a:t>	SYNTHÈSE ET TRADUCTION AUTOMATIQUE, ALIGNEMENT AUTOMATIQUE DE TEXTES PARALLÈLES</a:t>
            </a:r>
          </a:p>
          <a:p>
            <a:pPr marL="0" indent="0"/>
            <a:r>
              <a:rPr lang="fr-FR" sz="1200" dirty="0">
                <a:solidFill>
                  <a:srgbClr val="0000FF"/>
                </a:solidFill>
                <a:sym typeface="Wingdings"/>
              </a:rPr>
              <a:t>	VEILLE TECHNOLOGIQUE</a:t>
            </a:r>
          </a:p>
          <a:p>
            <a:pPr marL="0" indent="0"/>
            <a:r>
              <a:rPr lang="fr-FR" sz="1200" dirty="0">
                <a:solidFill>
                  <a:srgbClr val="0000FF"/>
                </a:solidFill>
                <a:sym typeface="Wingdings"/>
              </a:rPr>
              <a:t>	CONTROLE DE QUALITÉ DES TEXTES (MÉTRIQUES DE EVALUATION)</a:t>
            </a:r>
          </a:p>
          <a:p>
            <a:pPr marL="0" indent="0"/>
            <a:r>
              <a:rPr lang="fr-FR" sz="1200" dirty="0">
                <a:solidFill>
                  <a:srgbClr val="0000FF"/>
                </a:solidFill>
                <a:sym typeface="Wingdings"/>
              </a:rPr>
              <a:t>	INTERFACES (INTERNATIONALIZATION DE WEBSITES, ARCHITECTURE D’INFORMATIONI MULTIMODAL)</a:t>
            </a:r>
          </a:p>
          <a:p>
            <a:pPr marL="0" indent="0"/>
            <a:r>
              <a:rPr lang="fr-FR" sz="1200" dirty="0">
                <a:solidFill>
                  <a:srgbClr val="0000FF"/>
                </a:solidFill>
                <a:sym typeface="Wingdings"/>
              </a:rPr>
              <a:t>	ÉLARGISSEMENT DE  LA MÉTHODOLOGIE À D`AUTRES PAIRES LANGUISTIQUES.</a:t>
            </a:r>
            <a:endParaRPr lang="fr-FR" sz="1200" dirty="0">
              <a:solidFill>
                <a:srgbClr val="000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DBD9-7403-834A-8653-37384617403F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49235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000" dirty="0" err="1">
                <a:solidFill>
                  <a:srgbClr val="FF0000"/>
                </a:solidFill>
              </a:rPr>
              <a:t>bibliograPHIE</a:t>
            </a:r>
            <a:br>
              <a:rPr lang="en-US" sz="2000" dirty="0">
                <a:solidFill>
                  <a:srgbClr val="FF0000"/>
                </a:solidFill>
              </a:rPr>
            </a:b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dirty="0">
                <a:solidFill>
                  <a:srgbClr val="0000FF"/>
                </a:solidFill>
              </a:rPr>
              <a:t>ALVES, Fábio. Esforço Cognitivo e Efeito Contextual em Tradução: Relevância no Desempenho de Tradutores Novatos e Expertos. Linguagem em (</a:t>
            </a:r>
            <a:r>
              <a:rPr lang="pt-BR" dirty="0" err="1">
                <a:solidFill>
                  <a:srgbClr val="0000FF"/>
                </a:solidFill>
              </a:rPr>
              <a:t>dis</a:t>
            </a:r>
            <a:r>
              <a:rPr lang="pt-BR" dirty="0">
                <a:solidFill>
                  <a:srgbClr val="0000FF"/>
                </a:solidFill>
              </a:rPr>
              <a:t>)curso - </a:t>
            </a:r>
            <a:r>
              <a:rPr lang="pt-BR" dirty="0" err="1">
                <a:solidFill>
                  <a:srgbClr val="0000FF"/>
                </a:solidFill>
              </a:rPr>
              <a:t>Lemd</a:t>
            </a:r>
            <a:r>
              <a:rPr lang="pt-BR" dirty="0">
                <a:solidFill>
                  <a:srgbClr val="0000FF"/>
                </a:solidFill>
              </a:rPr>
              <a:t>, Tubarão, v. 5, </a:t>
            </a:r>
            <a:r>
              <a:rPr lang="pt-BR" dirty="0" err="1">
                <a:solidFill>
                  <a:srgbClr val="0000FF"/>
                </a:solidFill>
              </a:rPr>
              <a:t>n</a:t>
            </a:r>
            <a:r>
              <a:rPr lang="pt-BR" dirty="0">
                <a:solidFill>
                  <a:srgbClr val="0000FF"/>
                </a:solidFill>
              </a:rPr>
              <a:t>. , p.11-31, 2005. Disponível em: &lt;</a:t>
            </a:r>
            <a:r>
              <a:rPr lang="pt-BR" dirty="0" err="1">
                <a:solidFill>
                  <a:srgbClr val="0000FF"/>
                </a:solidFill>
              </a:rPr>
              <a:t>http</a:t>
            </a:r>
            <a:r>
              <a:rPr lang="pt-BR" dirty="0">
                <a:solidFill>
                  <a:srgbClr val="0000FF"/>
                </a:solidFill>
              </a:rPr>
              <a:t>://</a:t>
            </a:r>
            <a:r>
              <a:rPr lang="pt-BR" dirty="0" err="1">
                <a:solidFill>
                  <a:srgbClr val="0000FF"/>
                </a:solidFill>
              </a:rPr>
              <a:t>linguagem.unisul.br</a:t>
            </a:r>
            <a:r>
              <a:rPr lang="pt-BR" dirty="0">
                <a:solidFill>
                  <a:srgbClr val="0000FF"/>
                </a:solidFill>
              </a:rPr>
              <a:t>/paginas/ensino/</a:t>
            </a:r>
            <a:r>
              <a:rPr lang="pt-BR" dirty="0" err="1">
                <a:solidFill>
                  <a:srgbClr val="0000FF"/>
                </a:solidFill>
              </a:rPr>
              <a:t>pos</a:t>
            </a:r>
            <a:r>
              <a:rPr lang="pt-BR" dirty="0">
                <a:solidFill>
                  <a:srgbClr val="0000FF"/>
                </a:solidFill>
              </a:rPr>
              <a:t>/linguagem/linguagem-em-discurso/0503/050301.pdf&gt;. Acesso em: 12 out. 2017</a:t>
            </a:r>
          </a:p>
          <a:p>
            <a:r>
              <a:rPr lang="pt-BR" dirty="0">
                <a:solidFill>
                  <a:srgbClr val="0000FF"/>
                </a:solidFill>
              </a:rPr>
              <a:t> </a:t>
            </a:r>
          </a:p>
          <a:p>
            <a:r>
              <a:rPr lang="pt-BR" dirty="0">
                <a:solidFill>
                  <a:srgbClr val="0000FF"/>
                </a:solidFill>
              </a:rPr>
              <a:t>ALVES, Fabio; GONÇALVES, José Luiz V. R.. </a:t>
            </a:r>
            <a:r>
              <a:rPr lang="en-GB" dirty="0">
                <a:solidFill>
                  <a:srgbClr val="0000FF"/>
                </a:solidFill>
              </a:rPr>
              <a:t>A Relevance Theory approach to the investigation of inferential processes in translation. In: ALVES, Fabio (Org.). Triangulating Translation. Amsterdam/</a:t>
            </a:r>
            <a:r>
              <a:rPr lang="en-GB" dirty="0" err="1">
                <a:solidFill>
                  <a:srgbClr val="0000FF"/>
                </a:solidFill>
              </a:rPr>
              <a:t>philadelphia</a:t>
            </a:r>
            <a:r>
              <a:rPr lang="en-GB" dirty="0">
                <a:solidFill>
                  <a:srgbClr val="0000FF"/>
                </a:solidFill>
              </a:rPr>
              <a:t>: John Benjamin Publishing Company, 2003. </a:t>
            </a:r>
            <a:r>
              <a:rPr lang="pt-BR" dirty="0">
                <a:solidFill>
                  <a:srgbClr val="0000FF"/>
                </a:solidFill>
              </a:rPr>
              <a:t>Cap. 1. p. 3-24. Disponível em: &lt;</a:t>
            </a:r>
            <a:r>
              <a:rPr lang="pt-BR" dirty="0" err="1">
                <a:solidFill>
                  <a:srgbClr val="0000FF"/>
                </a:solidFill>
              </a:rPr>
              <a:t>https</a:t>
            </a:r>
            <a:r>
              <a:rPr lang="pt-BR" dirty="0">
                <a:solidFill>
                  <a:srgbClr val="0000FF"/>
                </a:solidFill>
              </a:rPr>
              <a:t>://</a:t>
            </a:r>
            <a:r>
              <a:rPr lang="pt-BR" dirty="0" err="1">
                <a:solidFill>
                  <a:srgbClr val="0000FF"/>
                </a:solidFill>
              </a:rPr>
              <a:t>pdfs.semanticscholar.org</a:t>
            </a:r>
            <a:r>
              <a:rPr lang="pt-BR" dirty="0">
                <a:solidFill>
                  <a:srgbClr val="0000FF"/>
                </a:solidFill>
              </a:rPr>
              <a:t>/a858/59ca739059c8585c2cd06eb53a12593a2b76.pdf#page=14&gt;. </a:t>
            </a:r>
            <a:r>
              <a:rPr lang="en-GB" dirty="0" err="1">
                <a:solidFill>
                  <a:srgbClr val="0000FF"/>
                </a:solidFill>
              </a:rPr>
              <a:t>Acesso</a:t>
            </a:r>
            <a:r>
              <a:rPr lang="en-GB" dirty="0">
                <a:solidFill>
                  <a:srgbClr val="0000FF"/>
                </a:solidFill>
              </a:rPr>
              <a:t> </a:t>
            </a:r>
            <a:r>
              <a:rPr lang="en-GB" dirty="0" err="1">
                <a:solidFill>
                  <a:srgbClr val="0000FF"/>
                </a:solidFill>
              </a:rPr>
              <a:t>em</a:t>
            </a:r>
            <a:r>
              <a:rPr lang="en-GB" dirty="0">
                <a:solidFill>
                  <a:srgbClr val="0000FF"/>
                </a:solidFill>
              </a:rPr>
              <a:t>: 12 out. 2017.</a:t>
            </a:r>
          </a:p>
          <a:p>
            <a:r>
              <a:rPr lang="mr-IN" dirty="0">
                <a:solidFill>
                  <a:srgbClr val="0000FF"/>
                </a:solidFill>
              </a:rPr>
              <a:t>…...</a:t>
            </a:r>
          </a:p>
          <a:p>
            <a:r>
              <a:rPr lang="en-US" dirty="0">
                <a:solidFill>
                  <a:srgbClr val="0000FF"/>
                </a:solidFill>
              </a:rPr>
              <a:t>WILSON, Tom D. On user studies and information needs. Journal of documentation, 1981, vol. 37, no 1, p. 3-15.</a:t>
            </a:r>
            <a:endParaRPr lang="pt-BR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WU, </a:t>
            </a:r>
            <a:r>
              <a:rPr lang="en-US" dirty="0" err="1">
                <a:solidFill>
                  <a:srgbClr val="0000FF"/>
                </a:solidFill>
              </a:rPr>
              <a:t>Yonghui</a:t>
            </a:r>
            <a:r>
              <a:rPr lang="en-US" dirty="0">
                <a:solidFill>
                  <a:srgbClr val="0000FF"/>
                </a:solidFill>
              </a:rPr>
              <a:t> et al. Google's neural machine translation system: Bridging the gap between human and machine translation. </a:t>
            </a:r>
            <a:r>
              <a:rPr lang="en-US" dirty="0" err="1">
                <a:solidFill>
                  <a:srgbClr val="0000FF"/>
                </a:solidFill>
              </a:rPr>
              <a:t>arXiv</a:t>
            </a:r>
            <a:r>
              <a:rPr lang="en-US" dirty="0">
                <a:solidFill>
                  <a:srgbClr val="0000FF"/>
                </a:solidFill>
              </a:rPr>
              <a:t> preprint arXiv:1609.08144, 2016.</a:t>
            </a:r>
            <a:endParaRPr lang="pt-BR" dirty="0">
              <a:solidFill>
                <a:srgbClr val="0000FF"/>
              </a:solidFill>
            </a:endParaRPr>
          </a:p>
          <a:p>
            <a:endParaRPr lang="mr-IN" dirty="0">
              <a:solidFill>
                <a:srgbClr val="0000FF"/>
              </a:solidFill>
            </a:endParaRPr>
          </a:p>
          <a:p>
            <a:endParaRPr lang="pt-BR" dirty="0">
              <a:solidFill>
                <a:srgbClr val="0000FF"/>
              </a:solidFill>
            </a:endParaRPr>
          </a:p>
          <a:p>
            <a:pPr marL="0" indent="0"/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DBD9-7403-834A-8653-37384617403F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47381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sz="2000" dirty="0">
                <a:solidFill>
                  <a:srgbClr val="00B050"/>
                </a:solidFill>
              </a:rPr>
              <a:t>MUITO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rgbClr val="FFFF00"/>
                </a:solidFill>
              </a:rPr>
              <a:t>OBRIGADO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</a:rPr>
              <a:t>MERCI</a:t>
            </a:r>
            <a:r>
              <a:rPr lang="en-US" sz="2000" dirty="0">
                <a:solidFill>
                  <a:schemeClr val="bg1"/>
                </a:solidFill>
              </a:rPr>
              <a:t> BEAU</a:t>
            </a:r>
            <a:r>
              <a:rPr lang="en-US" sz="2000" dirty="0">
                <a:solidFill>
                  <a:srgbClr val="FF0000"/>
                </a:solidFill>
              </a:rPr>
              <a:t>COUP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DBD9-7403-834A-8653-37384617403F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2654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err="1">
                <a:solidFill>
                  <a:schemeClr val="bg1"/>
                </a:solidFill>
              </a:rPr>
              <a:t>Feuille</a:t>
            </a:r>
            <a:r>
              <a:rPr lang="pt-BR" dirty="0">
                <a:solidFill>
                  <a:schemeClr val="bg1"/>
                </a:solidFill>
              </a:rPr>
              <a:t> de </a:t>
            </a:r>
            <a:r>
              <a:rPr lang="pt-BR" dirty="0" err="1">
                <a:solidFill>
                  <a:schemeClr val="bg1"/>
                </a:solidFill>
              </a:rPr>
              <a:t>route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charset="2"/>
              <a:buChar char="Ø"/>
            </a:pPr>
            <a:r>
              <a:rPr lang="pt-BR" sz="3200" dirty="0"/>
              <a:t>1.</a:t>
            </a:r>
            <a:r>
              <a:rPr lang="fr-FR" sz="3200" dirty="0"/>
              <a:t>	Introduction</a:t>
            </a:r>
          </a:p>
          <a:p>
            <a:pPr>
              <a:buFont typeface="Wingdings" charset="2"/>
              <a:buChar char="Ø"/>
            </a:pPr>
            <a:r>
              <a:rPr lang="fr-FR" sz="3200" dirty="0"/>
              <a:t>2.	Synthèse de la recherche</a:t>
            </a:r>
          </a:p>
          <a:p>
            <a:pPr>
              <a:buFont typeface="Wingdings" charset="2"/>
              <a:buChar char="Ø"/>
            </a:pPr>
            <a:r>
              <a:rPr lang="fr-FR" sz="3200" dirty="0"/>
              <a:t>3.	Description de la méthodologie</a:t>
            </a:r>
          </a:p>
          <a:p>
            <a:pPr>
              <a:buFont typeface="Wingdings" charset="2"/>
              <a:buChar char="Ø"/>
            </a:pPr>
            <a:r>
              <a:rPr lang="fr-FR" sz="3200" dirty="0"/>
              <a:t>4.	Extension de la méthodologie à d’autres paires</a:t>
            </a:r>
          </a:p>
          <a:p>
            <a:pPr marL="685800" lvl="4" indent="0">
              <a:buNone/>
            </a:pPr>
            <a:r>
              <a:rPr lang="fr-FR" sz="3200" b="1" dirty="0"/>
              <a:t>   linguistiques</a:t>
            </a:r>
          </a:p>
          <a:p>
            <a:pPr>
              <a:buFont typeface="Wingdings" charset="2"/>
              <a:buChar char="Ø"/>
            </a:pPr>
            <a:r>
              <a:rPr lang="fr-FR" sz="3200" dirty="0"/>
              <a:t>5.	Considérations Finales</a:t>
            </a:r>
          </a:p>
          <a:p>
            <a:pPr>
              <a:buFont typeface="Wingdings" charset="2"/>
              <a:buChar char="Ø"/>
            </a:pPr>
            <a:r>
              <a:rPr lang="fr-FR" sz="3200" dirty="0"/>
              <a:t>6.	Bibliographie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3200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DBD9-7403-834A-8653-37384617403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165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1. </a:t>
            </a:r>
            <a:r>
              <a:rPr lang="pt-BR" dirty="0" err="1">
                <a:solidFill>
                  <a:srgbClr val="FF0000"/>
                </a:solidFill>
              </a:rPr>
              <a:t>INTRODUction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charset="2"/>
              <a:buChar char="Ø"/>
            </a:pPr>
            <a:r>
              <a:rPr lang="fr-FR" sz="3200" dirty="0">
                <a:solidFill>
                  <a:srgbClr val="0070C0"/>
                </a:solidFill>
              </a:rPr>
              <a:t>Questions générales, questions spécifiques</a:t>
            </a:r>
          </a:p>
          <a:p>
            <a:pPr lvl="3">
              <a:buFont typeface="Wingdings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Politiques de vitalité linguistiques</a:t>
            </a:r>
          </a:p>
          <a:p>
            <a:pPr lvl="3">
              <a:buFont typeface="Wingdings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Accès à l’Information</a:t>
            </a:r>
          </a:p>
          <a:p>
            <a:pPr lvl="3">
              <a:buFont typeface="Wingdings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Compréhension de l’Information</a:t>
            </a:r>
          </a:p>
          <a:p>
            <a:pPr>
              <a:buFont typeface="Wingdings" charset="2"/>
              <a:buChar char="Ø"/>
            </a:pPr>
            <a:endParaRPr lang="fr-FR" sz="3200" dirty="0">
              <a:solidFill>
                <a:srgbClr val="0070C0"/>
              </a:solidFill>
            </a:endParaRPr>
          </a:p>
          <a:p>
            <a:pPr>
              <a:buFont typeface="Wingdings" charset="2"/>
              <a:buChar char="Ø"/>
            </a:pPr>
            <a:r>
              <a:rPr lang="fr-FR" sz="3200" dirty="0">
                <a:solidFill>
                  <a:srgbClr val="0070C0"/>
                </a:solidFill>
              </a:rPr>
              <a:t>Interdisciplinarité</a:t>
            </a:r>
          </a:p>
          <a:p>
            <a:pPr lvl="3">
              <a:buFont typeface="Wingdings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Sciences de l’Information</a:t>
            </a:r>
          </a:p>
          <a:p>
            <a:pPr lvl="3">
              <a:buFont typeface="Wingdings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TAL – Traitement automatique des langues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3200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DBD9-7403-834A-8653-37384617403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10110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Número de Slide 3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18A6D8"/>
              </a:buClr>
              <a:buFont typeface="Marlett" charset="0"/>
              <a:buChar char="4"/>
              <a:defRPr sz="16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18A6D8"/>
              </a:buClr>
              <a:buFont typeface="Marlett" charset="0"/>
              <a:buChar char="4"/>
              <a:defRPr sz="16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18A6D8"/>
              </a:buClr>
              <a:buFont typeface="Marlett" charset="0"/>
              <a:buChar char="4"/>
              <a:defRPr sz="16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18A6D8"/>
              </a:buClr>
              <a:buFont typeface="Marlett" charset="0"/>
              <a:buChar char="4"/>
              <a:defRPr sz="1600" b="1">
                <a:solidFill>
                  <a:schemeClr val="accent2"/>
                </a:solidFill>
                <a:latin typeface="Arial" charset="0"/>
                <a:ea typeface="ＭＳ Ｐゴシック" charset="0"/>
              </a:defRPr>
            </a:lvl9pPr>
          </a:lstStyle>
          <a:p>
            <a:fld id="{664A71F1-4ED7-C445-9E69-94D5A288CDD1}" type="slidenum">
              <a:rPr lang="fr-FR" sz="1400" b="0">
                <a:solidFill>
                  <a:schemeClr val="tx1"/>
                </a:solidFill>
              </a:rPr>
              <a:pPr/>
              <a:t>5</a:t>
            </a:fld>
            <a:endParaRPr lang="fr-FR" sz="1400" b="0">
              <a:solidFill>
                <a:schemeClr val="tx1"/>
              </a:solidFill>
            </a:endParaRPr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11582400" cy="706438"/>
          </a:xfrm>
        </p:spPr>
        <p:txBody>
          <a:bodyPr>
            <a:normAutofit/>
          </a:bodyPr>
          <a:lstStyle/>
          <a:p>
            <a:r>
              <a:rPr lang="pt-BR" dirty="0">
                <a:solidFill>
                  <a:srgbClr val="0000FF"/>
                </a:solidFill>
                <a:latin typeface="Impact" charset="0"/>
              </a:rPr>
              <a:t>TROUVER L’ </a:t>
            </a:r>
            <a:r>
              <a:rPr lang="pt-BR" dirty="0" err="1">
                <a:solidFill>
                  <a:srgbClr val="0000FF"/>
                </a:solidFill>
                <a:latin typeface="Impact" charset="0"/>
              </a:rPr>
              <a:t>informaTION</a:t>
            </a:r>
            <a:endParaRPr lang="pt-BR" dirty="0">
              <a:solidFill>
                <a:srgbClr val="0000FF"/>
              </a:solidFill>
              <a:latin typeface="Impact" charset="0"/>
            </a:endParaRP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latin typeface="Arial" charset="0"/>
            </a:endParaRPr>
          </a:p>
        </p:txBody>
      </p:sp>
      <p:pic>
        <p:nvPicPr>
          <p:cNvPr id="48133" name="Picture 4" descr="icann_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514600"/>
            <a:ext cx="4064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11523133" cy="1143000"/>
          </a:xfrm>
          <a:gradFill>
            <a:gsLst>
              <a:gs pos="0">
                <a:schemeClr val="hlink"/>
              </a:gs>
              <a:gs pos="100000">
                <a:srgbClr val="FFFFFF">
                  <a:alpha val="39999"/>
                </a:srgbClr>
              </a:gs>
            </a:gsLst>
          </a:gra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algn="l" eaLnBrk="1" hangingPunct="1">
              <a:defRPr/>
            </a:pPr>
            <a:b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j-cs"/>
              </a:rPr>
            </a:br>
            <a:r>
              <a:rPr lang="fr-FR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ComprendrE</a:t>
            </a:r>
            <a:r>
              <a:rPr lang="pt-BR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LE SENS</a:t>
            </a:r>
          </a:p>
        </p:txBody>
      </p:sp>
      <p:pic>
        <p:nvPicPr>
          <p:cNvPr id="234499" name="Picture 3" descr="Unb logo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" r="37"/>
          <a:stretch>
            <a:fillRect/>
          </a:stretch>
        </p:blipFill>
        <p:spPr>
          <a:xfrm>
            <a:off x="9552517" y="404813"/>
            <a:ext cx="2057400" cy="70485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3450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12192000" cy="374571"/>
          </a:xfrm>
          <a:prstGeom prst="roundRect">
            <a:avLst/>
          </a:prstGeom>
        </p:spPr>
        <p:txBody>
          <a:bodyPr>
            <a:spAutoFit/>
          </a:bodyPr>
          <a:lstStyle/>
          <a:p>
            <a:pPr marL="514350" indent="-457200" eaLnBrk="1" hangingPunct="1">
              <a:buClr>
                <a:schemeClr val="hlink"/>
              </a:buClr>
              <a:buFont typeface="Wingdings" charset="0"/>
              <a:buChar char="Ø"/>
              <a:defRPr/>
            </a:pPr>
            <a:endParaRPr lang="pt-BR" dirty="0">
              <a:latin typeface="Arial" charset="0"/>
              <a:ea typeface="ＭＳ Ｐゴシック" charset="0"/>
            </a:endParaRPr>
          </a:p>
        </p:txBody>
      </p:sp>
      <p:pic>
        <p:nvPicPr>
          <p:cNvPr id="3" name="Picture 2" descr="Vietnamita_msg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3" y="3140968"/>
            <a:ext cx="10638480" cy="194421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615E4B2-652B-9C41-9F7E-6DF8F16532FF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3137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8166" y="387532"/>
            <a:ext cx="10027920" cy="548640"/>
          </a:xfrm>
        </p:spPr>
        <p:txBody>
          <a:bodyPr/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	1. </a:t>
            </a:r>
            <a:r>
              <a:rPr lang="pt-BR" dirty="0" err="1">
                <a:solidFill>
                  <a:srgbClr val="FF0000"/>
                </a:solidFill>
              </a:rPr>
              <a:t>MultilinguismE</a:t>
            </a:r>
            <a:r>
              <a:rPr lang="pt-BR" dirty="0">
                <a:solidFill>
                  <a:srgbClr val="FF0000"/>
                </a:solidFill>
              </a:rPr>
              <a:t> DANS LE MONDE NUMÉRIQUE ET VITALITÉ LINGUISTIQUE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8166" y="1122403"/>
            <a:ext cx="10027920" cy="3579849"/>
          </a:xfrm>
        </p:spPr>
        <p:txBody>
          <a:bodyPr>
            <a:noAutofit/>
          </a:bodyPr>
          <a:lstStyle/>
          <a:p>
            <a:pPr lvl="1">
              <a:buFont typeface="Wingdings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Convergence technologique: texte, image, sons</a:t>
            </a:r>
          </a:p>
          <a:p>
            <a:pPr lvl="1">
              <a:buFont typeface="Wingdings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Protocoles de communication</a:t>
            </a:r>
          </a:p>
          <a:p>
            <a:pPr lvl="1">
              <a:buFont typeface="Wingdings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Hypertexte</a:t>
            </a:r>
          </a:p>
          <a:p>
            <a:pPr lvl="2">
              <a:buFont typeface="Wingdings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“restructuration d’idées, comportements et concepts dans la société, impliquant une nouvelle dynamique en conséquence, principalement, du besoin croissant d’usage de l’information” (LAZZARIN et al, 2012, p. 232)</a:t>
            </a:r>
          </a:p>
          <a:p>
            <a:pPr lvl="1">
              <a:buFont typeface="Wingdings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Mondialisation</a:t>
            </a:r>
          </a:p>
          <a:p>
            <a:pPr lvl="1">
              <a:buFont typeface="Wingdings" charset="2"/>
              <a:buChar char="Ø"/>
            </a:pPr>
            <a:r>
              <a:rPr lang="fr-FR" dirty="0">
                <a:solidFill>
                  <a:srgbClr val="0070C0"/>
                </a:solidFill>
              </a:rPr>
              <a:t>Nouveau paradigme dans le contact entre parlants de langues différentes</a:t>
            </a:r>
          </a:p>
          <a:p>
            <a:pPr lvl="2">
              <a:buFont typeface="Wingdings" charset="2"/>
              <a:buChar char="Ø"/>
            </a:pPr>
            <a:r>
              <a:rPr lang="fr-FR" dirty="0">
                <a:solidFill>
                  <a:srgbClr val="0070C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dirty="0">
                <a:solidFill>
                  <a:srgbClr val="0070C0"/>
                </a:solidFill>
              </a:rPr>
              <a:t> Langues en contact dans la web</a:t>
            </a:r>
          </a:p>
          <a:p>
            <a:pPr lvl="2">
              <a:buFont typeface="Wingdings" charset="2"/>
              <a:buChar char="Ø"/>
            </a:pPr>
            <a:r>
              <a:rPr lang="fr-FR" dirty="0">
                <a:solidFill>
                  <a:srgbClr val="0070C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dirty="0" err="1">
                <a:solidFill>
                  <a:srgbClr val="0070C0"/>
                </a:solidFill>
              </a:rPr>
              <a:t>Websites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 err="1">
                <a:solidFill>
                  <a:srgbClr val="0070C0"/>
                </a:solidFill>
              </a:rPr>
              <a:t>multilangues</a:t>
            </a:r>
            <a:endParaRPr lang="fr-FR" dirty="0">
              <a:solidFill>
                <a:srgbClr val="0070C0"/>
              </a:solidFill>
            </a:endParaRPr>
          </a:p>
          <a:p>
            <a:pPr lvl="2">
              <a:buFont typeface="Wingdings" charset="2"/>
              <a:buChar char="Ø"/>
            </a:pPr>
            <a:r>
              <a:rPr lang="fr-FR" dirty="0">
                <a:solidFill>
                  <a:srgbClr val="0070C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dirty="0">
                <a:solidFill>
                  <a:srgbClr val="0070C0"/>
                </a:solidFill>
              </a:rPr>
              <a:t>Bibliothèques multilingues</a:t>
            </a:r>
          </a:p>
          <a:p>
            <a:pPr lvl="2">
              <a:buFont typeface="Wingdings" charset="2"/>
              <a:buChar char="Ø"/>
            </a:pPr>
            <a:r>
              <a:rPr lang="fr-FR" dirty="0">
                <a:solidFill>
                  <a:srgbClr val="0070C0"/>
                </a:solidFill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fr-FR" dirty="0">
                <a:solidFill>
                  <a:srgbClr val="0070C0"/>
                </a:solidFill>
              </a:rPr>
              <a:t>Vitalité linguistique, politiques linguistiques</a:t>
            </a:r>
          </a:p>
          <a:p>
            <a:pPr lvl="2">
              <a:buFont typeface="Wingdings" charset="2"/>
              <a:buChar char="Ø"/>
            </a:pPr>
            <a:endParaRPr lang="pt-BR" dirty="0">
              <a:solidFill>
                <a:srgbClr val="0070C0"/>
              </a:solidFill>
            </a:endParaRPr>
          </a:p>
          <a:p>
            <a:pPr lvl="1">
              <a:buFont typeface="Wingdings" charset="2"/>
              <a:buChar char="Ø"/>
            </a:pPr>
            <a:endParaRPr lang="pt-BR" dirty="0">
              <a:solidFill>
                <a:srgbClr val="0070C0"/>
              </a:solidFill>
            </a:endParaRPr>
          </a:p>
          <a:p>
            <a:pPr marL="914400" lvl="2" indent="0">
              <a:buNone/>
            </a:pPr>
            <a:endParaRPr lang="pt-BR" dirty="0">
              <a:solidFill>
                <a:srgbClr val="0070C0"/>
              </a:solidFill>
            </a:endParaRPr>
          </a:p>
          <a:p>
            <a:pPr marL="914400" lvl="2" indent="0">
              <a:buNone/>
            </a:pPr>
            <a:endParaRPr lang="pt-BR" dirty="0">
              <a:solidFill>
                <a:srgbClr val="0070C0"/>
              </a:solidFill>
            </a:endParaRPr>
          </a:p>
          <a:p>
            <a:pPr marL="914400" lvl="2" indent="0">
              <a:buNone/>
            </a:pPr>
            <a:endParaRPr lang="pt-BR" dirty="0">
              <a:solidFill>
                <a:srgbClr val="0070C0"/>
              </a:solidFill>
            </a:endParaRPr>
          </a:p>
          <a:p>
            <a:pPr marL="914400" lvl="2" indent="0">
              <a:buNone/>
            </a:pPr>
            <a:endParaRPr lang="pt-BR" dirty="0">
              <a:solidFill>
                <a:srgbClr val="0070C0"/>
              </a:solidFill>
            </a:endParaRPr>
          </a:p>
          <a:p>
            <a:pPr marL="914400" lvl="2" indent="0">
              <a:buNone/>
            </a:pPr>
            <a:endParaRPr lang="pt-BR" dirty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pt-BR" dirty="0">
              <a:solidFill>
                <a:srgbClr val="0070C0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700905" y="6306894"/>
            <a:ext cx="6299200" cy="274320"/>
          </a:xfrm>
        </p:spPr>
        <p:txBody>
          <a:bodyPr/>
          <a:lstStyle/>
          <a:p>
            <a:endParaRPr lang="pt-BR" sz="3200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212270" y="6192594"/>
            <a:ext cx="670560" cy="502920"/>
          </a:xfrm>
        </p:spPr>
        <p:txBody>
          <a:bodyPr/>
          <a:lstStyle/>
          <a:p>
            <a:fld id="{5CEFDBD9-7403-834A-8653-37384617403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1639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FF0000"/>
                </a:solidFill>
              </a:rPr>
              <a:t>1. 	OBJECTIFS: Généraux et SPÉCIFIQUES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lvl="1" indent="0" algn="just">
              <a:buNone/>
            </a:pPr>
            <a:r>
              <a:rPr lang="fr-FR" sz="2000" b="1" dirty="0">
                <a:solidFill>
                  <a:srgbClr val="0000FF"/>
                </a:solidFill>
              </a:rPr>
              <a:t>Proposer une méthodologie pour rendre facile l’accès et la compréhension du contenu scientifique dans des bibliothèques numériques en portugais pour des étrangers. </a:t>
            </a:r>
          </a:p>
          <a:p>
            <a:pPr algn="just">
              <a:buFont typeface="Wingdings" charset="2"/>
              <a:buChar char="ü"/>
            </a:pPr>
            <a:r>
              <a:rPr lang="fr-FR" sz="2000" dirty="0">
                <a:solidFill>
                  <a:srgbClr val="0000FF"/>
                </a:solidFill>
              </a:rPr>
              <a:t>Identifier quelques pratiques pour perfectionner l’utilisation de sites web de bibliothèques numériques (BN) scientifiques en langue portugaise pour l’usage par des étrangers;</a:t>
            </a:r>
          </a:p>
          <a:p>
            <a:pPr algn="just">
              <a:buFont typeface="Wingdings" charset="2"/>
              <a:buChar char="ü"/>
            </a:pPr>
            <a:r>
              <a:rPr lang="fr-FR" sz="2000" dirty="0">
                <a:solidFill>
                  <a:srgbClr val="0000FF"/>
                </a:solidFill>
              </a:rPr>
              <a:t>Proposer l’usage de technologies linguistiques dans des bibliothèques numériques scientifiques pour rendre facile la compréhension rapide du contenu en portugais par des étrangers;</a:t>
            </a:r>
          </a:p>
          <a:p>
            <a:pPr algn="just">
              <a:buFont typeface="Wingdings" charset="2"/>
              <a:buChar char="ü"/>
            </a:pPr>
            <a:r>
              <a:rPr lang="fr-FR" sz="2000" dirty="0">
                <a:solidFill>
                  <a:srgbClr val="0000FF"/>
                </a:solidFill>
              </a:rPr>
              <a:t>Intégrer le processus ainsi étudié dans une méthodologie pratique avec des outils informatiques développés pour son usage, à disséminer à partir des environnements physiques et virtuels de référence et disponible pour un usage local ou à distance par des étrangers</a:t>
            </a:r>
            <a:r>
              <a:rPr lang="pt-BR" sz="2000" dirty="0">
                <a:solidFill>
                  <a:srgbClr val="0000FF"/>
                </a:solidFill>
              </a:rPr>
              <a:t>.</a:t>
            </a:r>
          </a:p>
          <a:p>
            <a:pPr marL="457200" lvl="1" indent="0" algn="just">
              <a:buNone/>
            </a:pPr>
            <a:endParaRPr lang="pt-BR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3200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DBD9-7403-834A-8653-37384617403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42167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>
                <a:solidFill>
                  <a:srgbClr val="FF0000"/>
                </a:solidFill>
              </a:rPr>
              <a:t>1. CADRE THÉORIQUE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82992" y="1100631"/>
            <a:ext cx="10118392" cy="3787055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marL="457200" indent="-457200">
              <a:buAutoNum type="arabicPlain"/>
            </a:pPr>
            <a:r>
              <a:rPr lang="fr-FR" sz="2400" dirty="0">
                <a:ln/>
                <a:solidFill>
                  <a:srgbClr val="0000FF"/>
                </a:solidFill>
              </a:rPr>
              <a:t>Architecture de l’Information et Construction du Sens</a:t>
            </a:r>
          </a:p>
          <a:p>
            <a:pPr marL="457200" indent="-457200">
              <a:buAutoNum type="arabicPlain"/>
            </a:pPr>
            <a:r>
              <a:rPr lang="fr-FR" sz="2400" dirty="0">
                <a:ln/>
                <a:solidFill>
                  <a:srgbClr val="0000FF"/>
                </a:solidFill>
              </a:rPr>
              <a:t>Contexte</a:t>
            </a:r>
          </a:p>
          <a:p>
            <a:pPr marL="457200" indent="-457200">
              <a:buAutoNum type="arabicPlain"/>
            </a:pPr>
            <a:r>
              <a:rPr lang="fr-FR" sz="2400" dirty="0">
                <a:ln/>
                <a:solidFill>
                  <a:srgbClr val="0000FF"/>
                </a:solidFill>
              </a:rPr>
              <a:t>Pertinence en Sciences de l’ information</a:t>
            </a:r>
          </a:p>
          <a:p>
            <a:pPr marL="457200" indent="-457200">
              <a:buAutoNum type="arabicPlain"/>
            </a:pPr>
            <a:r>
              <a:rPr lang="fr-FR" sz="2400" dirty="0">
                <a:ln/>
                <a:solidFill>
                  <a:srgbClr val="0000FF"/>
                </a:solidFill>
              </a:rPr>
              <a:t>Théorie de la Pertinence</a:t>
            </a:r>
          </a:p>
          <a:p>
            <a:pPr marL="457200" indent="-457200">
              <a:buAutoNum type="arabicPlain"/>
            </a:pPr>
            <a:r>
              <a:rPr lang="fr-FR" sz="2400" dirty="0">
                <a:ln/>
                <a:solidFill>
                  <a:srgbClr val="0000FF"/>
                </a:solidFill>
              </a:rPr>
              <a:t>Théorie de la Pertinence et Traduction</a:t>
            </a:r>
          </a:p>
          <a:p>
            <a:pPr marL="457200" indent="-457200">
              <a:buAutoNum type="arabicPlain"/>
            </a:pPr>
            <a:r>
              <a:rPr lang="fr-FR" sz="2400" dirty="0" err="1">
                <a:ln/>
                <a:solidFill>
                  <a:srgbClr val="0000FF"/>
                </a:solidFill>
              </a:rPr>
              <a:t>Multimodalité</a:t>
            </a:r>
            <a:endParaRPr lang="fr-FR" sz="2400" dirty="0">
              <a:ln/>
              <a:solidFill>
                <a:srgbClr val="0000FF"/>
              </a:solidFill>
            </a:endParaRPr>
          </a:p>
          <a:p>
            <a:pPr marL="457200" indent="-457200">
              <a:buAutoNum type="arabicPlain"/>
            </a:pPr>
            <a:r>
              <a:rPr lang="fr-FR" sz="2400" dirty="0">
                <a:ln/>
                <a:solidFill>
                  <a:srgbClr val="0000FF"/>
                </a:solidFill>
              </a:rPr>
              <a:t>Technologies de Langues</a:t>
            </a:r>
          </a:p>
          <a:p>
            <a:pPr marL="457200" indent="-457200">
              <a:buAutoNum type="arabicPlain"/>
            </a:pPr>
            <a:r>
              <a:rPr lang="fr-FR" sz="2400" dirty="0">
                <a:ln/>
                <a:solidFill>
                  <a:srgbClr val="0000FF"/>
                </a:solidFill>
              </a:rPr>
              <a:t>Considérations sur l’internationalisation de Bibliothèques Numériques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sz="3200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EFDBD9-7403-834A-8653-37384617403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07708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Personalizar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{747B5906-B6AC-A748-87A1-71C6919FFB77}tf10001122</Template>
  <TotalTime>3170</TotalTime>
  <Words>1608</Words>
  <Application>Microsoft Macintosh PowerPoint</Application>
  <PresentationFormat>Widescreen</PresentationFormat>
  <Paragraphs>254</Paragraphs>
  <Slides>29</Slides>
  <Notes>10</Notes>
  <HiddenSlides>0</HiddenSlides>
  <MMClips>0</MMClips>
  <ScaleCrop>false</ScaleCrop>
  <HeadingPairs>
    <vt:vector size="8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7" baseType="lpstr">
      <vt:lpstr>Arial</vt:lpstr>
      <vt:lpstr>Calibri</vt:lpstr>
      <vt:lpstr>Franklin Gothic Book</vt:lpstr>
      <vt:lpstr>Franklin Gothic Medium</vt:lpstr>
      <vt:lpstr>Impact</vt:lpstr>
      <vt:lpstr>Wingdings</vt:lpstr>
      <vt:lpstr>Angles</vt:lpstr>
      <vt:lpstr>Documento</vt:lpstr>
      <vt:lpstr>Apresentação do PowerPoint</vt:lpstr>
      <vt:lpstr>                          CONGRÈS DE anlea - ailea 2019 université JEAN MONET  Accès et Compréhension de Contenus en PortugAIS pAr DES Étrangers: UNE ProposItION MÉthodolOgiQUE eT sa mISE EN OEUVRE prof. Cláudio Menezes UniversiTÉ de Brasília, Institut de LETTRES DéPARTEMENT DE LANGUES ETRANGÈRES ET TRADUCTION (let) </vt:lpstr>
      <vt:lpstr>Feuille de route</vt:lpstr>
      <vt:lpstr>1. INTRODUction</vt:lpstr>
      <vt:lpstr>TROUVER L’ informaTION</vt:lpstr>
      <vt:lpstr> ComprendrE LE SENS</vt:lpstr>
      <vt:lpstr> 1. MultilinguismE DANS LE MONDE NUMÉRIQUE ET VITALITÉ LINGUISTIQUE</vt:lpstr>
      <vt:lpstr>1.  OBJECTIFS: Généraux et SPÉCIFIQUES</vt:lpstr>
      <vt:lpstr>1. CADRE THÉORIQUE</vt:lpstr>
      <vt:lpstr>  Figure 5 – Modèle Conceptuel de Cette Recherche</vt:lpstr>
      <vt:lpstr>2. Synthèse de cette recherche</vt:lpstr>
      <vt:lpstr>3. DESCRIPTION DE LA MÉTHODOLOGIE</vt:lpstr>
      <vt:lpstr>3. Description de la méthodologie</vt:lpstr>
      <vt:lpstr>3.2. Usage et Internationalisation de Websites</vt:lpstr>
      <vt:lpstr>3.3. Composantes De l’outil informatique http://multilingua.cdtc.unb.br:8080/</vt:lpstr>
      <vt:lpstr>Apresentação do PowerPoint</vt:lpstr>
      <vt:lpstr>3.3.1. Filtre et Formats</vt:lpstr>
      <vt:lpstr>3.3.2. Logiciel de Synthèse Automatique de Textes</vt:lpstr>
      <vt:lpstr>3.3.2. Synthèse Automatique en Portugais</vt:lpstr>
      <vt:lpstr>3.3.2. Synthèse Automatique en Portugais</vt:lpstr>
      <vt:lpstr>3.3.3. Traduction automatique</vt:lpstr>
      <vt:lpstr>3.3.3. Traduction automatique</vt:lpstr>
      <vt:lpstr>3.3.4. Alignement AUTOMATIQUE Des PARAGRAPHES</vt:lpstr>
      <vt:lpstr>EXEMPLES DE TEXTES Parallèles</vt:lpstr>
      <vt:lpstr>Format final</vt:lpstr>
      <vt:lpstr>Bibliothèques NUMÉRIQUES eT DEPÔT DE THÈSES POUR L’ USAGE DE LA MÉTHODOLOGIE</vt:lpstr>
      <vt:lpstr>5. Considérations Finales</vt:lpstr>
      <vt:lpstr>bibliograPHIE 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new.claudiomenezes@gmail.com</dc:creator>
  <cp:lastModifiedBy>Claudio Menezes</cp:lastModifiedBy>
  <cp:revision>425</cp:revision>
  <cp:lastPrinted>2018-06-04T20:56:04Z</cp:lastPrinted>
  <dcterms:created xsi:type="dcterms:W3CDTF">2017-10-27T18:51:36Z</dcterms:created>
  <dcterms:modified xsi:type="dcterms:W3CDTF">2019-06-09T19:01:59Z</dcterms:modified>
</cp:coreProperties>
</file>