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8" r:id="rId2"/>
  </p:sldMasterIdLst>
  <p:sldIdLst>
    <p:sldId id="256" r:id="rId3"/>
    <p:sldId id="265" r:id="rId4"/>
    <p:sldId id="268" r:id="rId5"/>
    <p:sldId id="272" r:id="rId6"/>
    <p:sldId id="273" r:id="rId7"/>
    <p:sldId id="274" r:id="rId8"/>
    <p:sldId id="275" r:id="rId9"/>
    <p:sldId id="269" r:id="rId10"/>
    <p:sldId id="270" r:id="rId11"/>
    <p:sldId id="267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7" d="100"/>
          <a:sy n="97" d="100"/>
        </p:scale>
        <p:origin x="40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689161"/>
            <a:ext cx="9144000" cy="9593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D5A0-7210-4231-8A27-817C46B04077}" type="datetimeFigureOut">
              <a:rPr lang="fr-FR" smtClean="0"/>
              <a:t>02/06/2019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07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7"/>
          <a:stretch/>
        </p:blipFill>
        <p:spPr>
          <a:xfrm>
            <a:off x="0" y="8563"/>
            <a:ext cx="12216782" cy="7200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782" y="-2"/>
            <a:ext cx="12192000" cy="7286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11316666" y="181764"/>
            <a:ext cx="875333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10981403" y="8564"/>
            <a:ext cx="875333" cy="72009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3DB1931-A35C-4FAB-9886-AA7986F4957B}" type="slidenum">
              <a:rPr lang="fr-FR" sz="2400" b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fr-FR" sz="2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605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988816"/>
            <a:ext cx="10515600" cy="252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24400" y="63093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D5A0-7210-4231-8A27-817C46B04077}" type="datetimeFigureOut">
              <a:rPr lang="fr-FR" smtClean="0"/>
              <a:pPr/>
              <a:t>02/06/2019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20"/>
            <a:ext cx="12192001" cy="18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9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7"/>
          <a:stretch/>
        </p:blipFill>
        <p:spPr>
          <a:xfrm>
            <a:off x="0" y="8563"/>
            <a:ext cx="12216782" cy="720092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24782" y="-2"/>
            <a:ext cx="12192000" cy="7286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10981403" y="8564"/>
            <a:ext cx="875333" cy="72009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3DB1931-A35C-4FAB-9886-AA7986F4957B}" type="slidenum">
              <a:rPr lang="fr-FR" sz="2400" b="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fr-FR" sz="24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346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415402" y="3068954"/>
            <a:ext cx="10081288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3200" dirty="0" smtClean="0">
                <a:latin typeface="+mn-lt"/>
              </a:rPr>
              <a:t>Congrès ANLEA </a:t>
            </a:r>
            <a:r>
              <a:rPr lang="fr-FR" sz="3200" dirty="0">
                <a:latin typeface="+mn-lt"/>
              </a:rPr>
              <a:t>/ AILEA </a:t>
            </a:r>
            <a:r>
              <a:rPr lang="fr-FR" sz="3200" dirty="0" smtClean="0">
                <a:latin typeface="+mn-lt"/>
              </a:rPr>
              <a:t>2019</a:t>
            </a:r>
            <a:br>
              <a:rPr lang="fr-FR" sz="3200" dirty="0" smtClean="0">
                <a:latin typeface="+mn-lt"/>
              </a:rPr>
            </a:br>
            <a:r>
              <a:rPr lang="fr-FR" sz="1200" dirty="0" smtClean="0">
                <a:latin typeface="+mn-lt"/>
              </a:rPr>
              <a:t/>
            </a:r>
            <a:br>
              <a:rPr lang="fr-FR" sz="1200" dirty="0" smtClean="0">
                <a:latin typeface="+mn-lt"/>
              </a:rPr>
            </a:br>
            <a:r>
              <a:rPr lang="fr-FR" sz="2000" b="0" i="1" dirty="0" smtClean="0">
                <a:latin typeface="+mn-lt"/>
              </a:rPr>
              <a:t>12-13-14 </a:t>
            </a:r>
            <a:r>
              <a:rPr lang="fr-FR" sz="2000" b="0" i="1" dirty="0">
                <a:latin typeface="+mn-lt"/>
              </a:rPr>
              <a:t>juin </a:t>
            </a:r>
            <a:r>
              <a:rPr lang="fr-FR" sz="2000" b="0" i="1" dirty="0" smtClean="0">
                <a:latin typeface="+mn-lt"/>
              </a:rPr>
              <a:t>2019, Saint-Etienne</a:t>
            </a:r>
            <a:r>
              <a:rPr lang="fr-FR" sz="3200" dirty="0" smtClean="0">
                <a:latin typeface="+mn-lt"/>
              </a:rPr>
              <a:t/>
            </a:r>
            <a:br>
              <a:rPr lang="fr-FR" sz="3200" dirty="0" smtClean="0">
                <a:latin typeface="+mn-lt"/>
              </a:rPr>
            </a:br>
            <a:r>
              <a:rPr lang="fr-FR" sz="3200" dirty="0" smtClean="0">
                <a:latin typeface="+mn-lt"/>
              </a:rPr>
              <a:t/>
            </a:r>
            <a:br>
              <a:rPr lang="fr-FR" sz="3200" dirty="0" smtClean="0">
                <a:latin typeface="+mn-lt"/>
              </a:rPr>
            </a:br>
            <a:r>
              <a:rPr lang="fr-FR" altLang="fr-FR" sz="3200" b="0" dirty="0">
                <a:latin typeface="+mn-lt"/>
              </a:rPr>
              <a:t>Etat de lieux à l’international à l’UJM </a:t>
            </a:r>
            <a:r>
              <a:rPr lang="fr-FR" altLang="fr-FR" sz="3200" b="0" dirty="0" smtClean="0">
                <a:latin typeface="+mn-lt"/>
              </a:rPr>
              <a:t/>
            </a:r>
            <a:br>
              <a:rPr lang="fr-FR" altLang="fr-FR" sz="3200" b="0" dirty="0" smtClean="0">
                <a:latin typeface="+mn-lt"/>
              </a:rPr>
            </a:br>
            <a:r>
              <a:rPr lang="fr-FR" altLang="fr-FR" sz="3200" b="0" dirty="0" smtClean="0">
                <a:latin typeface="+mn-lt"/>
              </a:rPr>
              <a:t>et </a:t>
            </a:r>
            <a:r>
              <a:rPr lang="fr-FR" altLang="fr-FR" sz="3200" b="0" dirty="0">
                <a:latin typeface="+mn-lt"/>
              </a:rPr>
              <a:t>plus généralement </a:t>
            </a:r>
            <a:r>
              <a:rPr lang="fr-FR" altLang="fr-FR" sz="3200" b="0" dirty="0" smtClean="0">
                <a:latin typeface="+mn-lt"/>
              </a:rPr>
              <a:t>dans les </a:t>
            </a:r>
            <a:r>
              <a:rPr lang="fr-FR" altLang="fr-FR" sz="3200" b="0" dirty="0">
                <a:latin typeface="+mn-lt"/>
              </a:rPr>
              <a:t>universités </a:t>
            </a:r>
            <a:r>
              <a:rPr lang="fr-FR" altLang="fr-FR" sz="3200" b="0" dirty="0" smtClean="0">
                <a:latin typeface="+mn-lt"/>
              </a:rPr>
              <a:t>françaises</a:t>
            </a:r>
            <a:r>
              <a:rPr lang="fr-FR" altLang="fr-FR" sz="3200" dirty="0" smtClean="0">
                <a:latin typeface="+mn-lt"/>
              </a:rPr>
              <a:t/>
            </a:r>
            <a:br>
              <a:rPr lang="fr-FR" altLang="fr-FR" sz="3200" dirty="0" smtClean="0">
                <a:latin typeface="+mn-lt"/>
              </a:rPr>
            </a:br>
            <a:r>
              <a:rPr lang="fr-FR" altLang="fr-FR" sz="3200" dirty="0">
                <a:latin typeface="+mn-lt"/>
              </a:rPr>
              <a:t/>
            </a:r>
            <a:br>
              <a:rPr lang="fr-FR" altLang="fr-FR" sz="3200" dirty="0">
                <a:latin typeface="+mn-lt"/>
              </a:rPr>
            </a:br>
            <a:r>
              <a:rPr lang="fr-FR" altLang="fr-FR" sz="2000" i="1" dirty="0" smtClean="0">
                <a:latin typeface="+mn-lt"/>
              </a:rPr>
              <a:t>Alain </a:t>
            </a:r>
            <a:r>
              <a:rPr lang="fr-FR" altLang="fr-FR" sz="2000" i="1" dirty="0" err="1" smtClean="0">
                <a:latin typeface="+mn-lt"/>
              </a:rPr>
              <a:t>Trémeau</a:t>
            </a:r>
            <a:r>
              <a:rPr lang="fr-FR" altLang="fr-FR" sz="2000" i="1" dirty="0" smtClean="0">
                <a:latin typeface="+mn-lt"/>
              </a:rPr>
              <a:t/>
            </a:r>
            <a:br>
              <a:rPr lang="fr-FR" altLang="fr-FR" sz="2000" i="1" dirty="0" smtClean="0">
                <a:latin typeface="+mn-lt"/>
              </a:rPr>
            </a:br>
            <a:r>
              <a:rPr lang="fr-FR" altLang="fr-FR" sz="2000" b="0" i="1" dirty="0" smtClean="0">
                <a:latin typeface="+mn-lt"/>
              </a:rPr>
              <a:t>Vice-Président aux relations internationales de l’Université Jean Monnet</a:t>
            </a:r>
            <a:endParaRPr lang="fr-FR" sz="2000" b="0" i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8087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10" y="437671"/>
            <a:ext cx="23812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6" y="78896"/>
            <a:ext cx="36449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38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5264" y="769522"/>
            <a:ext cx="1152147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Selon les enquêtes </a:t>
            </a:r>
            <a:r>
              <a:rPr lang="fr-FR" dirty="0"/>
              <a:t>menées par Campus France </a:t>
            </a:r>
            <a:r>
              <a:rPr lang="fr-FR" b="1" dirty="0" smtClean="0"/>
              <a:t>quatre </a:t>
            </a:r>
            <a:r>
              <a:rPr lang="fr-FR" b="1" dirty="0"/>
              <a:t>facteurs d’attractivité majeurs </a:t>
            </a:r>
            <a:r>
              <a:rPr lang="fr-FR" b="1" dirty="0" smtClean="0"/>
              <a:t>contribuent à attirer les étudiants internationaux en France </a:t>
            </a:r>
            <a:r>
              <a:rPr lang="fr-FR" dirty="0" smtClean="0"/>
              <a:t>: 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fr-FR" dirty="0" smtClean="0"/>
              <a:t>Le </a:t>
            </a:r>
            <a:r>
              <a:rPr lang="fr-FR" dirty="0"/>
              <a:t>rayonnement culturel, </a:t>
            </a:r>
            <a:endParaRPr lang="fr-FR" dirty="0" smtClean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e </a:t>
            </a:r>
            <a:r>
              <a:rPr lang="fr-FR" dirty="0"/>
              <a:t>coût des études, </a:t>
            </a:r>
            <a:endParaRPr lang="fr-FR" dirty="0" smtClean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qualité des formations </a:t>
            </a:r>
            <a:endParaRPr lang="fr-FR" dirty="0" smtClean="0"/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proximité linguistique</a:t>
            </a:r>
            <a:r>
              <a:rPr lang="fr-FR" dirty="0" smtClean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L’UJM a répondu à l’AAP « </a:t>
            </a:r>
            <a:r>
              <a:rPr lang="fr-FR" b="1" dirty="0" smtClean="0"/>
              <a:t>Bienvenue en France</a:t>
            </a:r>
            <a:r>
              <a:rPr lang="fr-FR" dirty="0" smtClean="0"/>
              <a:t> » afin de:</a:t>
            </a: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FontTx/>
              <a:buChar char="-"/>
            </a:pPr>
            <a:r>
              <a:rPr lang="fr-FR" dirty="0" smtClean="0"/>
              <a:t>Renforcer son attractivité à l’international (l’UJM vis le « Label 3 »),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smtClean="0"/>
              <a:t>Renforcer la qualité des services offerts aux étudiants internationaux (en particulier / bureau d’accueil),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smtClean="0"/>
              <a:t>Développer un système de parrainage par les pairs, de socialisation des </a:t>
            </a:r>
            <a:r>
              <a:rPr lang="fr-FR" dirty="0"/>
              <a:t>étudiants internationaux  </a:t>
            </a:r>
            <a:r>
              <a:rPr lang="fr-FR" dirty="0" smtClean="0"/>
              <a:t>(communauté étudiants internationaux),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smtClean="0"/>
              <a:t>Renforcer l’offre linguistique (FLE et FLS) proposée aux étudiants internationaux (afin d’augmenter le taux de réussite au diplôme),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dirty="0" smtClean="0"/>
              <a:t>Etendre son offre de formation multilingue, et la formation des personnels (enseignants et administratifs).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-1"/>
            <a:ext cx="12192000" cy="548634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9233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590" y="908678"/>
            <a:ext cx="72009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Ce ne sont pas seulement les grands sites/établissements qui attirent le plus (en %) d’étudiants internationaux.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Ce ne sont pas seulement les formations de master (dispensées au pas en anglais) </a:t>
            </a:r>
            <a:r>
              <a:rPr lang="fr-FR" dirty="0"/>
              <a:t>qui attirent le plus (en %) d’étudiants internationaux.</a:t>
            </a:r>
            <a:r>
              <a:rPr lang="fr-FR" dirty="0" smtClean="0"/>
              <a:t/>
            </a:r>
            <a:br>
              <a:rPr lang="fr-FR" dirty="0" smtClean="0"/>
            </a:br>
            <a:endParaRPr kumimoji="0" lang="fr-FR" altLang="fr-FR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599" y="180023"/>
            <a:ext cx="4647160" cy="630936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-2"/>
            <a:ext cx="6431264" cy="728655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4" y="4692165"/>
            <a:ext cx="6821176" cy="1793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9110" y="6485744"/>
            <a:ext cx="12061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Source : https</a:t>
            </a:r>
            <a:r>
              <a:rPr lang="fr-FR" sz="1600" dirty="0"/>
              <a:t>://www.campusfrance.org/fr/mobilite-internationale-des-etudiants-toutes-les-tendances-sont-dans-les-chiffres-cles-2019-de</a:t>
            </a:r>
          </a:p>
        </p:txBody>
      </p:sp>
    </p:spTree>
    <p:extLst>
      <p:ext uri="{BB962C8B-B14F-4D97-AF65-F5344CB8AC3E}">
        <p14:creationId xmlns:p14="http://schemas.microsoft.com/office/powerpoint/2010/main" val="280610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782" y="-1"/>
            <a:ext cx="12192000" cy="548634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5241" y="713938"/>
            <a:ext cx="11341449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Baisse prévisible des effectifs étrangers, suite à la mise en œuvre à la rentrée 2020 des </a:t>
            </a:r>
            <a:r>
              <a:rPr kumimoji="0" lang="fr-FR" altLang="fr-FR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droits différentiés </a:t>
            </a:r>
            <a:r>
              <a:rPr kumimoji="0" lang="fr-FR" altLang="fr-FR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pour les étudiants non ressortissants de l’UE.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altLang="fr-FR" i="0" u="none" strike="noStrike" cap="none" normalizeH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latin typeface="Arial" panose="020B060402020202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fr-FR" altLang="fr-FR" dirty="0" smtClean="0">
                <a:latin typeface="Arial" panose="020B0604020202020204" pitchFamily="34" charset="0"/>
              </a:rPr>
              <a:t>l’UJM va développer une politique de communication vers l’UE afin d’augmenter le nombre de candidatures de </a:t>
            </a:r>
            <a:r>
              <a:rPr lang="fr-FR" altLang="fr-FR" dirty="0">
                <a:latin typeface="Arial" panose="020B0604020202020204" pitchFamily="34" charset="0"/>
              </a:rPr>
              <a:t>ressortissants de </a:t>
            </a:r>
            <a:r>
              <a:rPr lang="fr-FR" altLang="fr-FR" dirty="0" smtClean="0">
                <a:latin typeface="Arial" panose="020B0604020202020204" pitchFamily="34" charset="0"/>
              </a:rPr>
              <a:t>l’UE.</a:t>
            </a:r>
          </a:p>
          <a:p>
            <a:pPr marL="285750" indent="-285750" algn="just" eaLnBrk="0" fontAlgn="base" hangingPunct="0">
              <a:spcBef>
                <a:spcPts val="60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kumimoji="0" lang="fr-FR" altLang="fr-FR" i="0" u="none" strike="noStrike" cap="none" normalizeH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L’UJM est partie prenante de l’Alliance ARQUS (AAP Université Européenne) afin d’augmenter la mobilité entrante et sortante (étudiants, personnels) intra-européenne. Objectif 50% de mobilité (réelle ou virtuelle).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86" y="1590778"/>
            <a:ext cx="5400690" cy="38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7412" y="1276024"/>
            <a:ext cx="652867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La France, 4ème pays </a:t>
            </a:r>
            <a:r>
              <a:rPr lang="fr-FR" b="1" dirty="0" smtClean="0"/>
              <a:t>d'accueil dans le monde</a:t>
            </a:r>
            <a:endParaRPr lang="fr-FR" b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Les </a:t>
            </a:r>
            <a:r>
              <a:rPr lang="fr-FR" dirty="0"/>
              <a:t>27 pays de l’Union européenne attirent </a:t>
            </a:r>
            <a:r>
              <a:rPr lang="fr-FR" dirty="0" smtClean="0"/>
              <a:t>une </a:t>
            </a:r>
            <a:r>
              <a:rPr lang="fr-FR" dirty="0"/>
              <a:t>part considérable des flux, avec un total de plus de deux millions d’étudiants en mobilité, communautaires comme extra-communautaires. </a:t>
            </a:r>
            <a:endParaRPr lang="fr-FR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Ces </a:t>
            </a:r>
            <a:r>
              <a:rPr lang="fr-FR" dirty="0"/>
              <a:t>derniers se </a:t>
            </a:r>
            <a:r>
              <a:rPr lang="fr-FR" dirty="0" smtClean="0"/>
              <a:t>dirigent</a:t>
            </a:r>
            <a:r>
              <a:rPr lang="fr-FR" dirty="0"/>
              <a:t> principalement vers le Royaume-Uni (</a:t>
            </a:r>
            <a:r>
              <a:rPr lang="fr-FR" dirty="0" smtClean="0"/>
              <a:t>430.000 </a:t>
            </a:r>
            <a:r>
              <a:rPr lang="fr-FR" dirty="0"/>
              <a:t>étudiants internationaux), la France et l’Allemagne (</a:t>
            </a:r>
            <a:r>
              <a:rPr lang="fr-FR" dirty="0" smtClean="0"/>
              <a:t>250.000 </a:t>
            </a:r>
            <a:r>
              <a:rPr lang="fr-FR" dirty="0"/>
              <a:t>étudiants internationaux chacune</a:t>
            </a:r>
            <a:r>
              <a:rPr lang="fr-FR" dirty="0" smtClean="0"/>
              <a:t>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/>
              <a:t>87% des étudiants européens en mobilité restent en Europe.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65" y="8563"/>
            <a:ext cx="4982817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-2"/>
            <a:ext cx="7151356" cy="728655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782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4041" y="4915088"/>
            <a:ext cx="58519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La </a:t>
            </a:r>
            <a:r>
              <a:rPr lang="fr-FR" dirty="0"/>
              <a:t>France </a:t>
            </a:r>
            <a:r>
              <a:rPr lang="fr-FR" dirty="0" smtClean="0"/>
              <a:t>a accueilli </a:t>
            </a:r>
            <a:r>
              <a:rPr lang="fr-FR" b="1" dirty="0"/>
              <a:t>moins d’étudiants en échange</a:t>
            </a:r>
            <a:r>
              <a:rPr lang="fr-FR" dirty="0"/>
              <a:t> dans le cadre du programme </a:t>
            </a:r>
            <a:r>
              <a:rPr lang="fr-FR" b="1" dirty="0"/>
              <a:t>Erasmus+</a:t>
            </a:r>
            <a:r>
              <a:rPr lang="fr-FR" dirty="0"/>
              <a:t> en 2016 qu’en 2011 (-4%), </a:t>
            </a:r>
            <a:r>
              <a:rPr lang="fr-FR" b="1" dirty="0"/>
              <a:t>alors que tous les autres pays européens progressent</a:t>
            </a:r>
            <a:r>
              <a:rPr lang="fr-FR" dirty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La France se </a:t>
            </a:r>
            <a:r>
              <a:rPr lang="fr-FR" dirty="0"/>
              <a:t>classe 32e </a:t>
            </a:r>
            <a:r>
              <a:rPr lang="fr-FR" dirty="0" smtClean="0"/>
              <a:t>sur 33 </a:t>
            </a:r>
            <a:r>
              <a:rPr lang="fr-FR" dirty="0"/>
              <a:t>pays du point de vue de la progression sur cinq ans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-1"/>
            <a:ext cx="12192000" cy="548634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245252" y="861326"/>
            <a:ext cx="12061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Source : https</a:t>
            </a:r>
            <a:r>
              <a:rPr lang="fr-FR" sz="1600" dirty="0"/>
              <a:t>://www.campusfrance.org/fr/mobilite-internationale-des-etudiants-toutes-les-tendances-sont-dans-les-chiffres-cles-2019-de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0374"/>
            <a:ext cx="9100817" cy="3108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115" y="4117662"/>
            <a:ext cx="5006794" cy="16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413" y="728655"/>
            <a:ext cx="474553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 smtClean="0"/>
              <a:t>La </a:t>
            </a:r>
            <a:r>
              <a:rPr lang="fr-FR" b="1" dirty="0"/>
              <a:t>France, </a:t>
            </a:r>
            <a:r>
              <a:rPr lang="fr-FR" b="1" dirty="0" smtClean="0"/>
              <a:t>2ème </a:t>
            </a:r>
            <a:r>
              <a:rPr lang="fr-FR" b="1" dirty="0"/>
              <a:t>pays d'accueil </a:t>
            </a:r>
            <a:r>
              <a:rPr lang="fr-FR" b="1" dirty="0" smtClean="0"/>
              <a:t>au sein de l’UE</a:t>
            </a:r>
            <a:endParaRPr lang="fr-FR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 smtClean="0">
              <a:latin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>
                <a:latin typeface="Arial" panose="020B0604020202020204" pitchFamily="34" charset="0"/>
              </a:rPr>
              <a:t>La France est l’un des rares pays de l’UE à accueillir moins d’étudiants ressortissants de l’UE qu’auparavant.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0" baseline="0" dirty="0" smtClean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0" dirty="0" smtClean="0">
                <a:latin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-1"/>
            <a:ext cx="12192000" cy="548634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14" y="1105713"/>
            <a:ext cx="4470400" cy="532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08" y="1628770"/>
            <a:ext cx="2640574" cy="4879539"/>
          </a:xfrm>
          <a:prstGeom prst="rect">
            <a:avLst/>
          </a:prstGeom>
        </p:spPr>
      </p:pic>
      <p:pic>
        <p:nvPicPr>
          <p:cNvPr id="8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08" y="2141321"/>
            <a:ext cx="3616569" cy="2257094"/>
          </a:xfrm>
          <a:prstGeom prst="rect">
            <a:avLst/>
          </a:prstGeom>
        </p:spPr>
      </p:pic>
      <p:pic>
        <p:nvPicPr>
          <p:cNvPr id="10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507" y="4399109"/>
            <a:ext cx="3420437" cy="22703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8608" y="6519446"/>
            <a:ext cx="12061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Source : https</a:t>
            </a:r>
            <a:r>
              <a:rPr lang="fr-FR" sz="1600" dirty="0"/>
              <a:t>://www.campusfrance.org/fr/mobilite-internationale-des-etudiants-toutes-les-tendances-sont-dans-les-chiffres-cles-2019-de</a:t>
            </a:r>
          </a:p>
        </p:txBody>
      </p:sp>
    </p:spTree>
    <p:extLst>
      <p:ext uri="{BB962C8B-B14F-4D97-AF65-F5344CB8AC3E}">
        <p14:creationId xmlns:p14="http://schemas.microsoft.com/office/powerpoint/2010/main" val="176796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-1"/>
            <a:ext cx="12192000" cy="548634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786" y="1628770"/>
            <a:ext cx="6964651" cy="2941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263" y="4869184"/>
            <a:ext cx="1170149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La répartition des étudiants étrangers par </a:t>
            </a:r>
            <a:r>
              <a:rPr lang="fr-FR" dirty="0" smtClean="0"/>
              <a:t>discipline évolue </a:t>
            </a:r>
            <a:r>
              <a:rPr lang="fr-FR" dirty="0"/>
              <a:t>suivant leur </a:t>
            </a:r>
            <a:r>
              <a:rPr lang="fr-FR" dirty="0" smtClean="0"/>
              <a:t>origine </a:t>
            </a:r>
            <a:r>
              <a:rPr lang="fr-FR" dirty="0"/>
              <a:t>géographique. </a:t>
            </a:r>
            <a:r>
              <a:rPr lang="fr-FR" b="1" dirty="0"/>
              <a:t>Les </a:t>
            </a:r>
            <a:r>
              <a:rPr lang="fr-FR" b="1" dirty="0" smtClean="0"/>
              <a:t>étudiants du </a:t>
            </a:r>
            <a:r>
              <a:rPr lang="fr-FR" b="1" dirty="0"/>
              <a:t>continent américain </a:t>
            </a:r>
            <a:r>
              <a:rPr lang="fr-FR" dirty="0" smtClean="0"/>
              <a:t>(62% d’entre d’eux) </a:t>
            </a:r>
            <a:r>
              <a:rPr lang="fr-FR" b="1" dirty="0" smtClean="0"/>
              <a:t>privilégient </a:t>
            </a:r>
            <a:r>
              <a:rPr lang="fr-FR" b="1" dirty="0"/>
              <a:t>ainsi fortement </a:t>
            </a:r>
            <a:r>
              <a:rPr lang="fr-FR" b="1" dirty="0" smtClean="0"/>
              <a:t>les lettres, les langues, les sciences humaines et sociales.</a:t>
            </a:r>
          </a:p>
          <a:p>
            <a:pPr algn="just">
              <a:spcBef>
                <a:spcPts val="600"/>
              </a:spcBef>
            </a:pPr>
            <a:r>
              <a:rPr lang="fr-FR" dirty="0" smtClean="0"/>
              <a:t>Pour </a:t>
            </a:r>
            <a:r>
              <a:rPr lang="fr-FR" dirty="0"/>
              <a:t>leur part, </a:t>
            </a:r>
            <a:r>
              <a:rPr lang="fr-FR" b="1" dirty="0"/>
              <a:t>les étudiants d’Afrique du Nord et </a:t>
            </a:r>
            <a:r>
              <a:rPr lang="fr-FR" b="1" dirty="0" smtClean="0"/>
              <a:t>du Moyen-Orient </a:t>
            </a:r>
            <a:r>
              <a:rPr lang="fr-FR" b="1" dirty="0"/>
              <a:t>s’orientent plus que la moyenne vers </a:t>
            </a:r>
            <a:r>
              <a:rPr lang="fr-FR" b="1" dirty="0" smtClean="0"/>
              <a:t>les sciences dites exactes </a:t>
            </a:r>
            <a:r>
              <a:rPr lang="fr-FR" dirty="0" smtClean="0"/>
              <a:t>(42% d’entre eux).</a:t>
            </a:r>
            <a:endParaRPr lang="fr-FR" dirty="0"/>
          </a:p>
          <a:p>
            <a:pPr algn="just"/>
            <a:endParaRPr lang="fr-FR" sz="600" dirty="0" smtClean="0"/>
          </a:p>
          <a:p>
            <a:pPr algn="just"/>
            <a:r>
              <a:rPr lang="fr-FR" dirty="0" smtClean="0"/>
              <a:t>Enfin</a:t>
            </a:r>
            <a:r>
              <a:rPr lang="fr-FR" dirty="0"/>
              <a:t>, </a:t>
            </a:r>
            <a:r>
              <a:rPr lang="fr-FR" b="1" dirty="0"/>
              <a:t>les disciplines économiques </a:t>
            </a:r>
            <a:r>
              <a:rPr lang="fr-FR" b="1" dirty="0" smtClean="0"/>
              <a:t>attirent</a:t>
            </a:r>
            <a:r>
              <a:rPr lang="fr-FR" b="1" dirty="0"/>
              <a:t> </a:t>
            </a:r>
            <a:r>
              <a:rPr lang="fr-FR" b="1" dirty="0" smtClean="0"/>
              <a:t>davantage </a:t>
            </a:r>
            <a:r>
              <a:rPr lang="fr-FR" b="1" dirty="0"/>
              <a:t>les étudiants d’Asie-Océanie et </a:t>
            </a:r>
            <a:r>
              <a:rPr lang="fr-FR" b="1" dirty="0" smtClean="0"/>
              <a:t>d’Afrique </a:t>
            </a:r>
            <a:r>
              <a:rPr lang="fr-FR" dirty="0" smtClean="0"/>
              <a:t>(23% d’entre eux / moyenne de 19%).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5240" y="728655"/>
            <a:ext cx="12036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Plus d’un étudiant communautaire sur cinq en France est italien</a:t>
            </a:r>
            <a:r>
              <a:rPr lang="fr-FR" dirty="0"/>
              <a:t>. On observe que les six premiers pays du </a:t>
            </a:r>
            <a:r>
              <a:rPr lang="fr-FR" dirty="0" smtClean="0"/>
              <a:t>classement sont </a:t>
            </a:r>
            <a:r>
              <a:rPr lang="fr-FR" dirty="0"/>
              <a:t>situés en Europe occidentale, </a:t>
            </a:r>
            <a:r>
              <a:rPr lang="fr-FR" b="1" dirty="0"/>
              <a:t>ils sont frontaliers ou géographiquement proches de la France</a:t>
            </a:r>
            <a:r>
              <a:rPr lang="fr-F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9256" y="4400493"/>
            <a:ext cx="12061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/>
              <a:t>Source : https</a:t>
            </a:r>
            <a:r>
              <a:rPr lang="fr-FR" sz="1600" i="1" dirty="0"/>
              <a:t>://www.campusfrance.org/fr/mobilite-internationale-des-etudiants-toutes-les-tendances-sont-dans-les-chiffres-cles-2019-de</a:t>
            </a:r>
          </a:p>
        </p:txBody>
      </p:sp>
    </p:spTree>
    <p:extLst>
      <p:ext uri="{BB962C8B-B14F-4D97-AF65-F5344CB8AC3E}">
        <p14:creationId xmlns:p14="http://schemas.microsoft.com/office/powerpoint/2010/main" val="1040207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360044"/>
            <a:ext cx="5171103" cy="368611"/>
          </a:xfrm>
        </p:spPr>
        <p:txBody>
          <a:bodyPr>
            <a:normAutofit fontScale="90000"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054" y="39827"/>
            <a:ext cx="7067751" cy="313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022" y="908678"/>
            <a:ext cx="50158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700" b="1" dirty="0" smtClean="0"/>
              <a:t>Depuis 2014, la France est en tête du classement des </a:t>
            </a:r>
            <a:r>
              <a:rPr lang="fr-FR" sz="1700" b="1" dirty="0"/>
              <a:t>pays d’origine </a:t>
            </a:r>
            <a:r>
              <a:rPr lang="fr-FR" sz="1700" dirty="0"/>
              <a:t>des étudiants Erasmus+ devant</a:t>
            </a:r>
          </a:p>
          <a:p>
            <a:pPr algn="just"/>
            <a:r>
              <a:rPr lang="fr-FR" sz="1700" dirty="0"/>
              <a:t>l’Allemagne et l’Espagne. </a:t>
            </a:r>
            <a:r>
              <a:rPr lang="fr-FR" sz="1700" b="1" dirty="0"/>
              <a:t>L’Espagne reste le 1er </a:t>
            </a:r>
            <a:r>
              <a:rPr lang="fr-FR" sz="1700" b="1" dirty="0" smtClean="0"/>
              <a:t>pays d’accueil</a:t>
            </a:r>
            <a:r>
              <a:rPr lang="fr-FR" sz="1700" b="1" dirty="0"/>
              <a:t>, </a:t>
            </a:r>
            <a:r>
              <a:rPr lang="fr-FR" sz="1700" dirty="0"/>
              <a:t>assez largement devant l’Allemagne, </a:t>
            </a:r>
            <a:r>
              <a:rPr lang="fr-FR" sz="1700" dirty="0" smtClean="0"/>
              <a:t>le Royaume-Uni et </a:t>
            </a:r>
            <a:r>
              <a:rPr lang="fr-FR" sz="1700" b="1" dirty="0" smtClean="0"/>
              <a:t>la </a:t>
            </a:r>
            <a:r>
              <a:rPr lang="fr-FR" sz="1700" b="1" dirty="0"/>
              <a:t>France, </a:t>
            </a:r>
            <a:r>
              <a:rPr lang="fr-FR" sz="1700" dirty="0"/>
              <a:t>qui est l’un des seuls pays </a:t>
            </a:r>
            <a:r>
              <a:rPr lang="fr-FR" sz="1700" dirty="0" smtClean="0"/>
              <a:t>à connaître </a:t>
            </a:r>
            <a:r>
              <a:rPr lang="fr-FR" sz="1700" dirty="0"/>
              <a:t>une baisse du nombre d’étudiants </a:t>
            </a:r>
            <a:r>
              <a:rPr lang="fr-FR" sz="1700" dirty="0" smtClean="0"/>
              <a:t>accueillis entre </a:t>
            </a:r>
            <a:r>
              <a:rPr lang="fr-FR" sz="1700" dirty="0"/>
              <a:t>2011 et 2016 avec la Turquie, le Danemark et </a:t>
            </a:r>
            <a:r>
              <a:rPr lang="fr-FR" sz="1700" dirty="0" smtClean="0"/>
              <a:t>la Suède</a:t>
            </a:r>
            <a:r>
              <a:rPr lang="fr-FR" sz="1700" dirty="0"/>
              <a:t>.</a:t>
            </a:r>
          </a:p>
          <a:p>
            <a:pPr algn="just"/>
            <a:endParaRPr lang="fr-FR" sz="1200" b="1" dirty="0" smtClean="0"/>
          </a:p>
          <a:p>
            <a:pPr algn="just"/>
            <a:r>
              <a:rPr lang="fr-FR" sz="1700" b="1" dirty="0" smtClean="0"/>
              <a:t>Les principaux flux sont entre </a:t>
            </a:r>
            <a:r>
              <a:rPr lang="fr-FR" sz="1700" dirty="0" smtClean="0"/>
              <a:t>l’Italie et l’Espagne, </a:t>
            </a:r>
            <a:r>
              <a:rPr lang="fr-FR" sz="1700" b="1" dirty="0" smtClean="0"/>
              <a:t>la France </a:t>
            </a:r>
            <a:r>
              <a:rPr lang="fr-FR" sz="1700" b="1" dirty="0"/>
              <a:t>et </a:t>
            </a:r>
            <a:r>
              <a:rPr lang="fr-FR" sz="1700" b="1" dirty="0" smtClean="0"/>
              <a:t>l’Espagne, </a:t>
            </a:r>
            <a:r>
              <a:rPr lang="fr-FR" sz="1700" b="1" dirty="0"/>
              <a:t>et la France et le </a:t>
            </a:r>
            <a:r>
              <a:rPr lang="fr-FR" sz="1700" b="1" dirty="0" smtClean="0"/>
              <a:t>Royaume-Uni. </a:t>
            </a:r>
            <a:r>
              <a:rPr lang="fr-FR" sz="1700" dirty="0" smtClean="0"/>
              <a:t>La </a:t>
            </a:r>
            <a:r>
              <a:rPr lang="fr-FR" sz="1700" dirty="0"/>
              <a:t>mobilité Erasmus+ se distingue de la </a:t>
            </a:r>
            <a:r>
              <a:rPr lang="fr-FR" sz="1700" dirty="0" smtClean="0"/>
              <a:t>mobilité </a:t>
            </a:r>
            <a:r>
              <a:rPr lang="fr-FR" sz="1700" dirty="0" err="1" smtClean="0"/>
              <a:t>diplômante</a:t>
            </a:r>
            <a:r>
              <a:rPr lang="fr-FR" sz="1700" dirty="0" smtClean="0"/>
              <a:t>  au sein de l’UE, ou les flux les plus importants sont </a:t>
            </a:r>
            <a:r>
              <a:rPr lang="fr-FR" sz="1700" dirty="0"/>
              <a:t>réalisés entre l’Allemagne et l’Autriche d’une part</a:t>
            </a:r>
            <a:r>
              <a:rPr lang="fr-FR" sz="1700" dirty="0" smtClean="0"/>
              <a:t>, et </a:t>
            </a:r>
            <a:r>
              <a:rPr lang="fr-FR" sz="1700" b="1" dirty="0" smtClean="0"/>
              <a:t>l’Allemagne et la France </a:t>
            </a:r>
            <a:r>
              <a:rPr lang="fr-FR" sz="1700" dirty="0" smtClean="0"/>
              <a:t>d’autre part.</a:t>
            </a:r>
            <a:endParaRPr lang="fr-FR" sz="1700" dirty="0"/>
          </a:p>
          <a:p>
            <a:pPr algn="just"/>
            <a:endParaRPr lang="fr-FR" sz="1200" dirty="0" smtClean="0"/>
          </a:p>
          <a:p>
            <a:pPr algn="just"/>
            <a:r>
              <a:rPr lang="fr-FR" sz="1700" dirty="0" smtClean="0"/>
              <a:t>Dans </a:t>
            </a:r>
            <a:r>
              <a:rPr lang="fr-FR" sz="1700" dirty="0"/>
              <a:t>le contexte du </a:t>
            </a:r>
            <a:r>
              <a:rPr lang="fr-FR" sz="1700" b="1" dirty="0" err="1"/>
              <a:t>Brexit</a:t>
            </a:r>
            <a:r>
              <a:rPr lang="fr-FR" sz="1700" b="1" dirty="0"/>
              <a:t>, </a:t>
            </a:r>
            <a:r>
              <a:rPr lang="fr-FR" sz="1700" dirty="0"/>
              <a:t>le financement </a:t>
            </a:r>
            <a:r>
              <a:rPr lang="fr-FR" sz="1700" dirty="0" smtClean="0"/>
              <a:t>des programmes à destination du Royaume-Uni, maintenu pour 2019, </a:t>
            </a:r>
            <a:r>
              <a:rPr lang="fr-FR" sz="1700" dirty="0"/>
              <a:t>est rendu incertain pour les </a:t>
            </a:r>
            <a:r>
              <a:rPr lang="fr-FR" sz="1700" dirty="0" smtClean="0"/>
              <a:t>années suivantes</a:t>
            </a:r>
            <a:r>
              <a:rPr lang="fr-FR" sz="17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261" y="6519446"/>
            <a:ext cx="12061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/>
              <a:t>Source : https</a:t>
            </a:r>
            <a:r>
              <a:rPr lang="fr-FR" sz="1600" i="1" dirty="0"/>
              <a:t>://www.campusfrance.org/fr/mobilite-internationale-des-etudiants-toutes-les-tendances-sont-dans-les-chiffres-cles-2019-de</a:t>
            </a:r>
          </a:p>
        </p:txBody>
      </p:sp>
      <p:pic>
        <p:nvPicPr>
          <p:cNvPr id="10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06" y="3417015"/>
            <a:ext cx="7200000" cy="321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090" y="1054142"/>
            <a:ext cx="610836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dirty="0"/>
              <a:t>La France, </a:t>
            </a:r>
            <a:r>
              <a:rPr lang="fr-FR" b="1" dirty="0" smtClean="0"/>
              <a:t>1er </a:t>
            </a:r>
            <a:r>
              <a:rPr lang="fr-FR" b="1" dirty="0"/>
              <a:t>pays </a:t>
            </a:r>
            <a:r>
              <a:rPr lang="fr-FR" b="1" dirty="0" smtClean="0"/>
              <a:t>d‘envoie dans l’UE</a:t>
            </a:r>
            <a:endParaRPr lang="fr-FR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Les étudiants </a:t>
            </a:r>
            <a:r>
              <a:rPr lang="fr-FR" b="1" dirty="0"/>
              <a:t>français</a:t>
            </a:r>
            <a:r>
              <a:rPr lang="fr-FR" dirty="0"/>
              <a:t> sont de plus en plus nombreux à partir </a:t>
            </a:r>
            <a:r>
              <a:rPr lang="fr-FR" b="1" dirty="0"/>
              <a:t>étudier à l’étranger</a:t>
            </a:r>
            <a:r>
              <a:rPr lang="fr-FR" dirty="0"/>
              <a:t> (plus de </a:t>
            </a:r>
            <a:r>
              <a:rPr lang="fr-FR" dirty="0" smtClean="0"/>
              <a:t>120</a:t>
            </a:r>
            <a:r>
              <a:rPr lang="fr-FR" dirty="0"/>
              <a:t> 000), principalement dans des pays francophones ou frontaliers.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b="0" baseline="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0" baseline="0" dirty="0" smtClean="0"/>
              <a:t>Au niveau national le </a:t>
            </a:r>
            <a:r>
              <a:rPr lang="fr-FR" altLang="fr-FR" b="1" baseline="0" dirty="0" smtClean="0"/>
              <a:t>taux de mobilité sortante est seulement de l’ordre de 4% </a:t>
            </a:r>
            <a:r>
              <a:rPr lang="fr-FR" altLang="fr-FR" b="0" baseline="0" dirty="0" smtClean="0"/>
              <a:t>(3% à l’UJM),</a:t>
            </a:r>
            <a:r>
              <a:rPr lang="fr-FR" altLang="fr-FR" b="0" dirty="0" smtClean="0"/>
              <a:t> même si ce taux est encore en progression (mais en % moins fort qu’auparavant) et l’un des meilleurs en Europe (après l’Allemagne) il est encore</a:t>
            </a:r>
            <a:r>
              <a:rPr lang="fr-FR" altLang="fr-FR" b="0" baseline="0" dirty="0" smtClean="0"/>
              <a:t> trop faible.</a:t>
            </a:r>
            <a:r>
              <a:rPr lang="fr-FR" dirty="0"/>
              <a:t> </a:t>
            </a:r>
            <a:endParaRPr lang="fr-FR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0" y="180023"/>
            <a:ext cx="6636069" cy="548632"/>
          </a:xfrm>
        </p:spPr>
        <p:txBody>
          <a:bodyPr>
            <a:normAutofit fontScale="90000"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69" y="188586"/>
            <a:ext cx="5518594" cy="5147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86" y="5049207"/>
            <a:ext cx="4776366" cy="158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459" y="6515799"/>
            <a:ext cx="12061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/>
              <a:t>Source : https</a:t>
            </a:r>
            <a:r>
              <a:rPr lang="fr-FR" sz="1600" i="1" dirty="0"/>
              <a:t>://www.campusfrance.org/fr/mobilite-internationale-des-etudiants-toutes-les-tendances-sont-dans-les-chiffres-cles-2019-de</a:t>
            </a:r>
          </a:p>
        </p:txBody>
      </p:sp>
    </p:spTree>
    <p:extLst>
      <p:ext uri="{BB962C8B-B14F-4D97-AF65-F5344CB8AC3E}">
        <p14:creationId xmlns:p14="http://schemas.microsoft.com/office/powerpoint/2010/main" val="361577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5241" y="954582"/>
            <a:ext cx="58853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0" baseline="0" dirty="0" smtClean="0"/>
              <a:t>Au niveau national le </a:t>
            </a:r>
            <a:r>
              <a:rPr lang="fr-FR" altLang="fr-FR" b="1" baseline="0" dirty="0" smtClean="0"/>
              <a:t>taux de mobilité entrante est de l’ordre de 12%</a:t>
            </a:r>
            <a:r>
              <a:rPr lang="fr-FR" altLang="fr-FR" b="0" baseline="0" dirty="0" smtClean="0"/>
              <a:t> </a:t>
            </a:r>
            <a:r>
              <a:rPr lang="fr-FR" altLang="fr-FR" dirty="0" smtClean="0"/>
              <a:t>(</a:t>
            </a:r>
            <a:r>
              <a:rPr lang="fr-FR" altLang="fr-FR" dirty="0" smtClean="0">
                <a:solidFill>
                  <a:srgbClr val="FF0000"/>
                </a:solidFill>
              </a:rPr>
              <a:t>17% </a:t>
            </a:r>
            <a:r>
              <a:rPr lang="fr-FR" altLang="fr-FR" dirty="0" smtClean="0">
                <a:solidFill>
                  <a:srgbClr val="FF0000"/>
                </a:solidFill>
              </a:rPr>
              <a:t>à l’UJM, dont 11% de ressortissants de l’UE)</a:t>
            </a:r>
            <a:r>
              <a:rPr lang="fr-FR" altLang="fr-FR" b="0" baseline="0" dirty="0" smtClean="0">
                <a:solidFill>
                  <a:srgbClr val="FF0000"/>
                </a:solidFill>
              </a:rPr>
              <a:t>,</a:t>
            </a:r>
            <a:r>
              <a:rPr lang="fr-FR" altLang="fr-FR" b="0" dirty="0" smtClean="0">
                <a:solidFill>
                  <a:srgbClr val="FF0000"/>
                </a:solidFill>
              </a:rPr>
              <a:t> </a:t>
            </a:r>
            <a:r>
              <a:rPr lang="fr-FR" altLang="fr-FR" b="0" dirty="0" smtClean="0"/>
              <a:t>même si ce taux est encore en progression (mais en % moins fort qu’auparavant) et l’un des meilleurs en Europe, il est encore</a:t>
            </a:r>
            <a:r>
              <a:rPr lang="fr-FR" altLang="fr-FR" b="0" baseline="0" dirty="0" smtClean="0"/>
              <a:t> trop faible.</a:t>
            </a:r>
            <a:r>
              <a:rPr lang="fr-FR" dirty="0"/>
              <a:t> </a:t>
            </a:r>
            <a:endParaRPr lang="fr-FR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24782" y="-2"/>
            <a:ext cx="6238827" cy="728655"/>
          </a:xfrm>
        </p:spPr>
        <p:txBody>
          <a:bodyPr>
            <a:normAutofit/>
          </a:bodyPr>
          <a:lstStyle/>
          <a:p>
            <a:r>
              <a:rPr lang="fr-FR" altLang="fr-FR" sz="2000" dirty="0">
                <a:latin typeface="Arial" panose="020B0604020202020204" pitchFamily="34" charset="0"/>
              </a:rPr>
              <a:t>Etat de lieux à l’international à l’UJM et plus généralement pour les universités françaises</a:t>
            </a:r>
            <a:endParaRPr lang="fr-F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31" y="281280"/>
            <a:ext cx="2755713" cy="5034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414" y="8563"/>
            <a:ext cx="2855586" cy="5099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05" y="4791446"/>
            <a:ext cx="5210582" cy="172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838" y="6519446"/>
            <a:ext cx="12061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i="1" dirty="0" smtClean="0"/>
              <a:t>Source : https</a:t>
            </a:r>
            <a:r>
              <a:rPr lang="fr-FR" sz="1600" i="1" dirty="0"/>
              <a:t>://www.campusfrance.org/fr/mobilite-internationale-des-etudiants-toutes-les-tendances-sont-dans-les-chiffres-cles-2019-de</a:t>
            </a:r>
          </a:p>
        </p:txBody>
      </p:sp>
    </p:spTree>
    <p:extLst>
      <p:ext uri="{BB962C8B-B14F-4D97-AF65-F5344CB8AC3E}">
        <p14:creationId xmlns:p14="http://schemas.microsoft.com/office/powerpoint/2010/main" val="283481259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834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Conception personnalisée</vt:lpstr>
      <vt:lpstr>Slides</vt:lpstr>
      <vt:lpstr>Congrès ANLEA / AILEA 2019  12-13-14 juin 2019, Saint-Etienne  Etat de lieux à l’international à l’UJM  et plus généralement dans les universités françaises  Alain Trémeau Vice-Président aux relations internationales de l’Université Jean Monnet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  <vt:lpstr>Etat de lieux à l’international à l’UJM et plus généralement pour les universités françaises</vt:lpstr>
    </vt:vector>
  </TitlesOfParts>
  <Company>DSI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Hébert</dc:creator>
  <cp:lastModifiedBy>Alain Tremeau</cp:lastModifiedBy>
  <cp:revision>43</cp:revision>
  <dcterms:created xsi:type="dcterms:W3CDTF">2019-04-25T21:24:07Z</dcterms:created>
  <dcterms:modified xsi:type="dcterms:W3CDTF">2019-06-02T15:53:01Z</dcterms:modified>
</cp:coreProperties>
</file>